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685A-AAFF-4358-A15E-FBFA164DFF72}" type="datetimeFigureOut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89E8-3B80-4AC0-9CBD-07C0D43461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685A-AAFF-4358-A15E-FBFA164DFF72}" type="datetimeFigureOut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89E8-3B80-4AC0-9CBD-07C0D43461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685A-AAFF-4358-A15E-FBFA164DFF72}" type="datetimeFigureOut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89E8-3B80-4AC0-9CBD-07C0D43461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685A-AAFF-4358-A15E-FBFA164DFF72}" type="datetimeFigureOut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89E8-3B80-4AC0-9CBD-07C0D43461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685A-AAFF-4358-A15E-FBFA164DFF72}" type="datetimeFigureOut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89E8-3B80-4AC0-9CBD-07C0D43461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685A-AAFF-4358-A15E-FBFA164DFF72}" type="datetimeFigureOut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89E8-3B80-4AC0-9CBD-07C0D43461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685A-AAFF-4358-A15E-FBFA164DFF72}" type="datetimeFigureOut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89E8-3B80-4AC0-9CBD-07C0D43461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685A-AAFF-4358-A15E-FBFA164DFF72}" type="datetimeFigureOut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89E8-3B80-4AC0-9CBD-07C0D43461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685A-AAFF-4358-A15E-FBFA164DFF72}" type="datetimeFigureOut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89E8-3B80-4AC0-9CBD-07C0D43461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685A-AAFF-4358-A15E-FBFA164DFF72}" type="datetimeFigureOut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89E8-3B80-4AC0-9CBD-07C0D43461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685A-AAFF-4358-A15E-FBFA164DFF72}" type="datetimeFigureOut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89E8-3B80-4AC0-9CBD-07C0D43461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3685A-AAFF-4358-A15E-FBFA164DFF72}" type="datetimeFigureOut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889E8-3B80-4AC0-9CBD-07C0D43461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7"/>
          <p:cNvSpPr>
            <a:spLocks noChangeArrowheads="1"/>
          </p:cNvSpPr>
          <p:nvPr/>
        </p:nvSpPr>
        <p:spPr bwMode="auto">
          <a:xfrm>
            <a:off x="2915816" y="188640"/>
            <a:ext cx="2088232" cy="936104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54000" rIns="54000"/>
          <a:lstStyle/>
          <a:p>
            <a:pPr algn="l"/>
            <a:endParaRPr lang="ko-KR" altLang="en-US">
              <a:latin typeface="+mn-ea"/>
            </a:endParaRPr>
          </a:p>
        </p:txBody>
      </p:sp>
      <p:sp>
        <p:nvSpPr>
          <p:cNvPr id="154" name="Rectangle 7"/>
          <p:cNvSpPr>
            <a:spLocks noChangeArrowheads="1"/>
          </p:cNvSpPr>
          <p:nvPr/>
        </p:nvSpPr>
        <p:spPr bwMode="auto">
          <a:xfrm>
            <a:off x="0" y="1268760"/>
            <a:ext cx="1979712" cy="3456384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54000" rIns="54000"/>
          <a:lstStyle/>
          <a:p>
            <a:pPr algn="l"/>
            <a:endParaRPr lang="ko-KR" altLang="en-US">
              <a:latin typeface="+mn-ea"/>
            </a:endParaRPr>
          </a:p>
        </p:txBody>
      </p:sp>
      <p:sp>
        <p:nvSpPr>
          <p:cNvPr id="6" name="Text Box 95"/>
          <p:cNvSpPr txBox="1">
            <a:spLocks noChangeArrowheads="1"/>
          </p:cNvSpPr>
          <p:nvPr/>
        </p:nvSpPr>
        <p:spPr bwMode="auto">
          <a:xfrm>
            <a:off x="323528" y="476250"/>
            <a:ext cx="167032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Aft>
                <a:spcPct val="30000"/>
              </a:spcAft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하드웨어 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구성 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운영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)</a:t>
            </a: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17" name="AutoShape 56"/>
          <p:cNvSpPr>
            <a:spLocks noChangeArrowheads="1"/>
          </p:cNvSpPr>
          <p:nvPr/>
        </p:nvSpPr>
        <p:spPr bwMode="auto">
          <a:xfrm rot="16200000" flipH="1">
            <a:off x="4535996" y="-411233"/>
            <a:ext cx="72007" cy="82089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969696"/>
              </a:gs>
              <a:gs pos="50000">
                <a:srgbClr val="969696">
                  <a:gamma/>
                  <a:tint val="0"/>
                  <a:invGamma/>
                </a:srgbClr>
              </a:gs>
              <a:gs pos="100000">
                <a:srgbClr val="969696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ko-KR" altLang="en-US" sz="1000">
              <a:solidFill>
                <a:srgbClr val="838383"/>
              </a:solidFill>
              <a:latin typeface="+mn-ea"/>
            </a:endParaRPr>
          </a:p>
        </p:txBody>
      </p:sp>
      <p:pic>
        <p:nvPicPr>
          <p:cNvPr id="125" name="Picture 96" descr="Untitled-1"/>
          <p:cNvPicPr>
            <a:picLocks noChangeAspect="1" noChangeArrowheads="1"/>
          </p:cNvPicPr>
          <p:nvPr/>
        </p:nvPicPr>
        <p:blipFill>
          <a:blip r:embed="rId2" cstate="print"/>
          <a:srcRect l="6435" t="57831" r="80429" b="11647"/>
          <a:stretch>
            <a:fillRect/>
          </a:stretch>
        </p:blipFill>
        <p:spPr bwMode="auto">
          <a:xfrm>
            <a:off x="2010584" y="2376676"/>
            <a:ext cx="663575" cy="592138"/>
          </a:xfrm>
          <a:prstGeom prst="rect">
            <a:avLst/>
          </a:prstGeom>
          <a:noFill/>
        </p:spPr>
      </p:pic>
      <p:sp>
        <p:nvSpPr>
          <p:cNvPr id="129" name="Oval 132"/>
          <p:cNvSpPr>
            <a:spLocks noChangeArrowheads="1"/>
          </p:cNvSpPr>
          <p:nvPr/>
        </p:nvSpPr>
        <p:spPr bwMode="auto">
          <a:xfrm>
            <a:off x="2294201" y="3585210"/>
            <a:ext cx="107950" cy="107950"/>
          </a:xfrm>
          <a:prstGeom prst="ellipse">
            <a:avLst/>
          </a:prstGeom>
          <a:solidFill>
            <a:srgbClr val="80808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+mn-ea"/>
            </a:endParaRPr>
          </a:p>
        </p:txBody>
      </p:sp>
      <p:cxnSp>
        <p:nvCxnSpPr>
          <p:cNvPr id="135" name="직선 연결선 134"/>
          <p:cNvCxnSpPr>
            <a:stCxn id="125" idx="2"/>
            <a:endCxn id="129" idx="0"/>
          </p:cNvCxnSpPr>
          <p:nvPr/>
        </p:nvCxnSpPr>
        <p:spPr>
          <a:xfrm>
            <a:off x="2342372" y="2968814"/>
            <a:ext cx="5804" cy="6163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7" name="Picture 98" descr="Untitled-1"/>
          <p:cNvPicPr>
            <a:picLocks noChangeAspect="1" noChangeArrowheads="1"/>
          </p:cNvPicPr>
          <p:nvPr/>
        </p:nvPicPr>
        <p:blipFill>
          <a:blip r:embed="rId2" cstate="print"/>
          <a:srcRect l="6435" t="57831" r="80429" b="11647"/>
          <a:stretch>
            <a:fillRect/>
          </a:stretch>
        </p:blipFill>
        <p:spPr bwMode="auto">
          <a:xfrm>
            <a:off x="3851920" y="2361074"/>
            <a:ext cx="665163" cy="590550"/>
          </a:xfrm>
          <a:prstGeom prst="rect">
            <a:avLst/>
          </a:prstGeom>
          <a:noFill/>
        </p:spPr>
      </p:pic>
      <p:sp>
        <p:nvSpPr>
          <p:cNvPr id="141" name="Oval 132"/>
          <p:cNvSpPr>
            <a:spLocks noChangeArrowheads="1"/>
          </p:cNvSpPr>
          <p:nvPr/>
        </p:nvSpPr>
        <p:spPr bwMode="auto">
          <a:xfrm>
            <a:off x="4127551" y="3561896"/>
            <a:ext cx="107950" cy="107950"/>
          </a:xfrm>
          <a:prstGeom prst="ellipse">
            <a:avLst/>
          </a:prstGeom>
          <a:solidFill>
            <a:srgbClr val="80808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+mn-ea"/>
            </a:endParaRPr>
          </a:p>
        </p:txBody>
      </p:sp>
      <p:cxnSp>
        <p:nvCxnSpPr>
          <p:cNvPr id="142" name="직선 연결선 141"/>
          <p:cNvCxnSpPr>
            <a:stCxn id="137" idx="2"/>
            <a:endCxn id="141" idx="0"/>
          </p:cNvCxnSpPr>
          <p:nvPr/>
        </p:nvCxnSpPr>
        <p:spPr>
          <a:xfrm flipH="1">
            <a:off x="4181526" y="2951624"/>
            <a:ext cx="2976" cy="610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98" descr="Untitled-1"/>
          <p:cNvPicPr>
            <a:picLocks noChangeAspect="1" noChangeArrowheads="1"/>
          </p:cNvPicPr>
          <p:nvPr/>
        </p:nvPicPr>
        <p:blipFill>
          <a:blip r:embed="rId2" cstate="print"/>
          <a:srcRect l="6435" t="57831" r="80429" b="11647"/>
          <a:stretch>
            <a:fillRect/>
          </a:stretch>
        </p:blipFill>
        <p:spPr bwMode="auto">
          <a:xfrm>
            <a:off x="5580113" y="2378264"/>
            <a:ext cx="665163" cy="590550"/>
          </a:xfrm>
          <a:prstGeom prst="rect">
            <a:avLst/>
          </a:prstGeom>
          <a:noFill/>
        </p:spPr>
      </p:pic>
      <p:sp>
        <p:nvSpPr>
          <p:cNvPr id="57" name="Oval 132"/>
          <p:cNvSpPr>
            <a:spLocks noChangeArrowheads="1"/>
          </p:cNvSpPr>
          <p:nvPr/>
        </p:nvSpPr>
        <p:spPr bwMode="auto">
          <a:xfrm>
            <a:off x="5908883" y="3549268"/>
            <a:ext cx="107950" cy="107950"/>
          </a:xfrm>
          <a:prstGeom prst="ellipse">
            <a:avLst/>
          </a:prstGeom>
          <a:solidFill>
            <a:srgbClr val="80808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+mn-ea"/>
            </a:endParaRPr>
          </a:p>
        </p:txBody>
      </p:sp>
      <p:cxnSp>
        <p:nvCxnSpPr>
          <p:cNvPr id="58" name="직선 연결선 57"/>
          <p:cNvCxnSpPr>
            <a:stCxn id="56" idx="2"/>
          </p:cNvCxnSpPr>
          <p:nvPr/>
        </p:nvCxnSpPr>
        <p:spPr>
          <a:xfrm>
            <a:off x="5912695" y="2968814"/>
            <a:ext cx="9425" cy="5804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98" descr="Untitled-1"/>
          <p:cNvPicPr>
            <a:picLocks noChangeAspect="1" noChangeArrowheads="1"/>
          </p:cNvPicPr>
          <p:nvPr/>
        </p:nvPicPr>
        <p:blipFill>
          <a:blip r:embed="rId2" cstate="print"/>
          <a:srcRect l="6435" t="57831" r="80429" b="11647"/>
          <a:stretch>
            <a:fillRect/>
          </a:stretch>
        </p:blipFill>
        <p:spPr bwMode="auto">
          <a:xfrm>
            <a:off x="7308304" y="2361074"/>
            <a:ext cx="665163" cy="590550"/>
          </a:xfrm>
          <a:prstGeom prst="rect">
            <a:avLst/>
          </a:prstGeom>
          <a:noFill/>
        </p:spPr>
      </p:pic>
      <p:sp>
        <p:nvSpPr>
          <p:cNvPr id="62" name="Oval 132"/>
          <p:cNvSpPr>
            <a:spLocks noChangeArrowheads="1"/>
          </p:cNvSpPr>
          <p:nvPr/>
        </p:nvSpPr>
        <p:spPr bwMode="auto">
          <a:xfrm>
            <a:off x="7596336" y="3549268"/>
            <a:ext cx="107950" cy="107950"/>
          </a:xfrm>
          <a:prstGeom prst="ellipse">
            <a:avLst/>
          </a:prstGeom>
          <a:solidFill>
            <a:srgbClr val="80808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+mn-ea"/>
            </a:endParaRPr>
          </a:p>
        </p:txBody>
      </p:sp>
      <p:cxnSp>
        <p:nvCxnSpPr>
          <p:cNvPr id="63" name="직선 연결선 62"/>
          <p:cNvCxnSpPr>
            <a:stCxn id="61" idx="2"/>
            <a:endCxn id="62" idx="0"/>
          </p:cNvCxnSpPr>
          <p:nvPr/>
        </p:nvCxnSpPr>
        <p:spPr>
          <a:xfrm>
            <a:off x="7640886" y="2951624"/>
            <a:ext cx="9425" cy="5976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/>
          <p:cNvCxnSpPr/>
          <p:nvPr/>
        </p:nvCxnSpPr>
        <p:spPr>
          <a:xfrm>
            <a:off x="5940152" y="980728"/>
            <a:ext cx="1" cy="14206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/>
          <p:nvPr/>
        </p:nvCxnSpPr>
        <p:spPr>
          <a:xfrm>
            <a:off x="7668344" y="1640994"/>
            <a:ext cx="0" cy="760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 Box 117"/>
          <p:cNvSpPr txBox="1">
            <a:spLocks noChangeArrowheads="1"/>
          </p:cNvSpPr>
          <p:nvPr/>
        </p:nvSpPr>
        <p:spPr bwMode="auto">
          <a:xfrm>
            <a:off x="4012602" y="5797713"/>
            <a:ext cx="888778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000" b="1" dirty="0" smtClean="0">
                <a:latin typeface="+mn-ea"/>
              </a:rPr>
              <a:t>DB</a:t>
            </a:r>
            <a:endParaRPr lang="en-US" altLang="ko-KR" sz="1000" b="1" dirty="0">
              <a:latin typeface="+mn-ea"/>
            </a:endParaRPr>
          </a:p>
        </p:txBody>
      </p:sp>
      <p:sp>
        <p:nvSpPr>
          <p:cNvPr id="82" name="Oval 132"/>
          <p:cNvSpPr>
            <a:spLocks noChangeArrowheads="1"/>
          </p:cNvSpPr>
          <p:nvPr/>
        </p:nvSpPr>
        <p:spPr bwMode="auto">
          <a:xfrm>
            <a:off x="5524770" y="3701668"/>
            <a:ext cx="107950" cy="107950"/>
          </a:xfrm>
          <a:prstGeom prst="ellipse">
            <a:avLst/>
          </a:prstGeom>
          <a:solidFill>
            <a:srgbClr val="80808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+mn-ea"/>
            </a:endParaRPr>
          </a:p>
        </p:txBody>
      </p:sp>
      <p:cxnSp>
        <p:nvCxnSpPr>
          <p:cNvPr id="83" name="AutoShape 120"/>
          <p:cNvCxnSpPr>
            <a:cxnSpLocks noChangeShapeType="1"/>
          </p:cNvCxnSpPr>
          <p:nvPr/>
        </p:nvCxnSpPr>
        <p:spPr bwMode="auto">
          <a:xfrm rot="5400000">
            <a:off x="4415346" y="3852097"/>
            <a:ext cx="1205879" cy="1120921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52" name="Text Box 103"/>
          <p:cNvSpPr txBox="1">
            <a:spLocks noChangeArrowheads="1"/>
          </p:cNvSpPr>
          <p:nvPr/>
        </p:nvSpPr>
        <p:spPr bwMode="auto">
          <a:xfrm>
            <a:off x="1566927" y="1124744"/>
            <a:ext cx="1849865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000" b="1" dirty="0" smtClean="0">
                <a:latin typeface="+mn-ea"/>
              </a:rPr>
              <a:t>https</a:t>
            </a:r>
            <a:r>
              <a:rPr lang="en-US" altLang="ko-KR" sz="1000" b="1" dirty="0" smtClean="0">
                <a:latin typeface="+mn-ea"/>
              </a:rPr>
              <a:t>://service.officesafer.com</a:t>
            </a:r>
            <a:endParaRPr lang="en-US" altLang="ko-KR" sz="1000" b="1" dirty="0">
              <a:latin typeface="+mn-ea"/>
            </a:endParaRPr>
          </a:p>
        </p:txBody>
      </p:sp>
      <p:sp>
        <p:nvSpPr>
          <p:cNvPr id="53" name="Text Box 103"/>
          <p:cNvSpPr txBox="1">
            <a:spLocks noChangeArrowheads="1"/>
          </p:cNvSpPr>
          <p:nvPr/>
        </p:nvSpPr>
        <p:spPr bwMode="auto">
          <a:xfrm>
            <a:off x="3347864" y="1393032"/>
            <a:ext cx="1721625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000" b="1" dirty="0" smtClean="0">
                <a:latin typeface="+mn-ea"/>
              </a:rPr>
              <a:t>ftp://update.officesafer.com</a:t>
            </a:r>
            <a:endParaRPr lang="en-US" altLang="ko-KR" sz="1000" b="1" dirty="0">
              <a:latin typeface="+mn-ea"/>
            </a:endParaRPr>
          </a:p>
        </p:txBody>
      </p:sp>
      <p:sp>
        <p:nvSpPr>
          <p:cNvPr id="54" name="Text Box 103"/>
          <p:cNvSpPr txBox="1">
            <a:spLocks noChangeArrowheads="1"/>
          </p:cNvSpPr>
          <p:nvPr/>
        </p:nvSpPr>
        <p:spPr bwMode="auto">
          <a:xfrm>
            <a:off x="5220072" y="826840"/>
            <a:ext cx="1702389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000" b="1" dirty="0" smtClean="0">
                <a:latin typeface="+mn-ea"/>
              </a:rPr>
              <a:t>https</a:t>
            </a:r>
            <a:r>
              <a:rPr lang="en-US" altLang="ko-KR" sz="1000" b="1" dirty="0" smtClean="0">
                <a:latin typeface="+mn-ea"/>
              </a:rPr>
              <a:t>://beta.officesafer.com</a:t>
            </a:r>
            <a:endParaRPr lang="en-US" altLang="ko-KR" sz="1000" b="1" dirty="0">
              <a:latin typeface="+mn-ea"/>
            </a:endParaRPr>
          </a:p>
        </p:txBody>
      </p:sp>
      <p:sp>
        <p:nvSpPr>
          <p:cNvPr id="60" name="Text Box 103"/>
          <p:cNvSpPr txBox="1">
            <a:spLocks noChangeArrowheads="1"/>
          </p:cNvSpPr>
          <p:nvPr/>
        </p:nvSpPr>
        <p:spPr bwMode="auto">
          <a:xfrm>
            <a:off x="6804248" y="1402904"/>
            <a:ext cx="1814599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000" b="1" dirty="0" smtClean="0">
                <a:latin typeface="+mn-ea"/>
              </a:rPr>
              <a:t>https://admin.officesafer.com</a:t>
            </a:r>
            <a:endParaRPr lang="en-US" altLang="ko-KR" sz="1000" b="1" dirty="0">
              <a:latin typeface="+mn-ea"/>
            </a:endParaRPr>
          </a:p>
        </p:txBody>
      </p:sp>
      <p:cxnSp>
        <p:nvCxnSpPr>
          <p:cNvPr id="70" name="직선 연결선 69"/>
          <p:cNvCxnSpPr/>
          <p:nvPr/>
        </p:nvCxnSpPr>
        <p:spPr>
          <a:xfrm>
            <a:off x="4211959" y="1640994"/>
            <a:ext cx="1" cy="760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98" descr="Untitled-1"/>
          <p:cNvPicPr>
            <a:picLocks noChangeAspect="1" noChangeArrowheads="1"/>
          </p:cNvPicPr>
          <p:nvPr/>
        </p:nvPicPr>
        <p:blipFill>
          <a:blip r:embed="rId2" cstate="print"/>
          <a:srcRect l="6435" t="57831" r="80429" b="11647"/>
          <a:stretch>
            <a:fillRect/>
          </a:stretch>
        </p:blipFill>
        <p:spPr bwMode="auto">
          <a:xfrm>
            <a:off x="4084610" y="5097378"/>
            <a:ext cx="665163" cy="590550"/>
          </a:xfrm>
          <a:prstGeom prst="rect">
            <a:avLst/>
          </a:prstGeom>
          <a:noFill/>
        </p:spPr>
      </p:pic>
      <p:sp>
        <p:nvSpPr>
          <p:cNvPr id="88" name="Rectangle 99"/>
          <p:cNvSpPr>
            <a:spLocks noChangeArrowheads="1"/>
          </p:cNvSpPr>
          <p:nvPr/>
        </p:nvSpPr>
        <p:spPr bwMode="auto">
          <a:xfrm>
            <a:off x="1547664" y="836712"/>
            <a:ext cx="1008112" cy="216024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1000" dirty="0" smtClean="0">
                <a:solidFill>
                  <a:srgbClr val="FF0000"/>
                </a:solidFill>
                <a:latin typeface="+mn-ea"/>
              </a:rPr>
              <a:t>SSL - </a:t>
            </a:r>
            <a:r>
              <a:rPr lang="en-US" altLang="ko-KR" sz="1000" dirty="0" err="1" smtClean="0">
                <a:solidFill>
                  <a:srgbClr val="FF0000"/>
                </a:solidFill>
                <a:latin typeface="+mn-ea"/>
              </a:rPr>
              <a:t>comodo</a:t>
            </a:r>
            <a:endParaRPr lang="ko-KR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1" name="Rectangle 99"/>
          <p:cNvSpPr>
            <a:spLocks noChangeArrowheads="1"/>
          </p:cNvSpPr>
          <p:nvPr/>
        </p:nvSpPr>
        <p:spPr bwMode="auto">
          <a:xfrm>
            <a:off x="2411760" y="2001034"/>
            <a:ext cx="1008112" cy="36004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sz="1000" b="1" dirty="0" err="1" smtClean="0">
                <a:solidFill>
                  <a:srgbClr val="FF0000"/>
                </a:solidFill>
                <a:latin typeface="+mn-ea"/>
              </a:rPr>
              <a:t>듀얼형</a:t>
            </a:r>
            <a:r>
              <a:rPr lang="ko-KR" altLang="en-US" sz="1000" b="1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1000" b="1" dirty="0" smtClean="0">
                <a:solidFill>
                  <a:srgbClr val="FF0000"/>
                </a:solidFill>
                <a:latin typeface="+mn-ea"/>
              </a:rPr>
              <a:t>PLUS</a:t>
            </a:r>
          </a:p>
          <a:p>
            <a:r>
              <a:rPr lang="en-US" altLang="ko-KR" sz="1000" dirty="0" smtClean="0">
                <a:solidFill>
                  <a:srgbClr val="FF0000"/>
                </a:solidFill>
                <a:latin typeface="+mn-ea"/>
              </a:rPr>
              <a:t>2CPU 4G 100G</a:t>
            </a:r>
          </a:p>
        </p:txBody>
      </p:sp>
      <p:sp>
        <p:nvSpPr>
          <p:cNvPr id="92" name="Rectangle 99"/>
          <p:cNvSpPr>
            <a:spLocks noChangeArrowheads="1"/>
          </p:cNvSpPr>
          <p:nvPr/>
        </p:nvSpPr>
        <p:spPr bwMode="auto">
          <a:xfrm>
            <a:off x="4283968" y="2001034"/>
            <a:ext cx="1008112" cy="36004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sz="1000" b="1" dirty="0" err="1" smtClean="0">
                <a:solidFill>
                  <a:srgbClr val="FF0000"/>
                </a:solidFill>
                <a:latin typeface="+mn-ea"/>
              </a:rPr>
              <a:t>듀얼형</a:t>
            </a:r>
            <a:endParaRPr lang="en-US" altLang="ko-KR" sz="10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en-US" altLang="ko-KR" sz="1000" dirty="0" smtClean="0">
                <a:solidFill>
                  <a:srgbClr val="FF0000"/>
                </a:solidFill>
                <a:latin typeface="+mn-ea"/>
              </a:rPr>
              <a:t>2CPU 2G 100G</a:t>
            </a:r>
          </a:p>
        </p:txBody>
      </p:sp>
      <p:sp>
        <p:nvSpPr>
          <p:cNvPr id="93" name="Rectangle 99"/>
          <p:cNvSpPr>
            <a:spLocks noChangeArrowheads="1"/>
          </p:cNvSpPr>
          <p:nvPr/>
        </p:nvSpPr>
        <p:spPr bwMode="auto">
          <a:xfrm>
            <a:off x="6012160" y="2001034"/>
            <a:ext cx="1008112" cy="36004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sz="1000" b="1" dirty="0" err="1" smtClean="0">
                <a:solidFill>
                  <a:srgbClr val="FF0000"/>
                </a:solidFill>
                <a:latin typeface="+mn-ea"/>
              </a:rPr>
              <a:t>듀얼형</a:t>
            </a:r>
            <a:r>
              <a:rPr lang="ko-KR" altLang="en-US" sz="1000" b="1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1000" b="1" dirty="0" smtClean="0">
                <a:solidFill>
                  <a:srgbClr val="FF0000"/>
                </a:solidFill>
                <a:latin typeface="+mn-ea"/>
              </a:rPr>
              <a:t>PLUS</a:t>
            </a:r>
          </a:p>
          <a:p>
            <a:r>
              <a:rPr lang="en-US" altLang="ko-KR" sz="1000" dirty="0" smtClean="0">
                <a:solidFill>
                  <a:srgbClr val="FF0000"/>
                </a:solidFill>
                <a:latin typeface="+mn-ea"/>
              </a:rPr>
              <a:t>2CPU 4G 100G</a:t>
            </a:r>
            <a:endParaRPr lang="ko-KR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4" name="Rectangle 99"/>
          <p:cNvSpPr>
            <a:spLocks noChangeArrowheads="1"/>
          </p:cNvSpPr>
          <p:nvPr/>
        </p:nvSpPr>
        <p:spPr bwMode="auto">
          <a:xfrm>
            <a:off x="7740352" y="2001034"/>
            <a:ext cx="1008112" cy="36004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sz="1000" b="1" dirty="0" err="1" smtClean="0">
                <a:solidFill>
                  <a:srgbClr val="FF0000"/>
                </a:solidFill>
                <a:latin typeface="+mn-ea"/>
              </a:rPr>
              <a:t>듀얼형</a:t>
            </a:r>
            <a:endParaRPr lang="en-US" altLang="ko-KR" sz="10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en-US" altLang="ko-KR" sz="1000" dirty="0" smtClean="0">
                <a:solidFill>
                  <a:srgbClr val="FF0000"/>
                </a:solidFill>
                <a:latin typeface="+mn-ea"/>
              </a:rPr>
              <a:t>2CPU 4G 500G</a:t>
            </a:r>
            <a:endParaRPr lang="ko-KR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5" name="Rectangle 99"/>
          <p:cNvSpPr>
            <a:spLocks noChangeArrowheads="1"/>
          </p:cNvSpPr>
          <p:nvPr/>
        </p:nvSpPr>
        <p:spPr bwMode="auto">
          <a:xfrm>
            <a:off x="4516658" y="4737338"/>
            <a:ext cx="1224136" cy="36004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sz="1000" b="1" dirty="0" err="1" smtClean="0">
                <a:solidFill>
                  <a:srgbClr val="FF0000"/>
                </a:solidFill>
                <a:latin typeface="+mn-ea"/>
              </a:rPr>
              <a:t>옥타형</a:t>
            </a:r>
            <a:r>
              <a:rPr lang="ko-KR" altLang="en-US" sz="1000" b="1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1000" b="1" dirty="0" smtClean="0">
                <a:solidFill>
                  <a:srgbClr val="FF0000"/>
                </a:solidFill>
                <a:latin typeface="+mn-ea"/>
              </a:rPr>
              <a:t>PLUS</a:t>
            </a:r>
          </a:p>
          <a:p>
            <a:r>
              <a:rPr lang="en-US" altLang="ko-KR" sz="1000" dirty="0" smtClean="0">
                <a:solidFill>
                  <a:srgbClr val="FF0000"/>
                </a:solidFill>
                <a:latin typeface="+mn-ea"/>
              </a:rPr>
              <a:t>8CPU 16G 1T</a:t>
            </a:r>
            <a:endParaRPr lang="ko-KR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7" name="Rectangle 7"/>
          <p:cNvSpPr>
            <a:spLocks noChangeArrowheads="1"/>
          </p:cNvSpPr>
          <p:nvPr/>
        </p:nvSpPr>
        <p:spPr bwMode="auto">
          <a:xfrm>
            <a:off x="2699792" y="2505090"/>
            <a:ext cx="1008112" cy="1080120"/>
          </a:xfrm>
          <a:prstGeom prst="rect">
            <a:avLst/>
          </a:prstGeom>
          <a:gradFill rotWithShape="0">
            <a:gsLst>
              <a:gs pos="0">
                <a:srgbClr val="C8E3FF"/>
              </a:gs>
              <a:gs pos="100000">
                <a:srgbClr val="99CCFF"/>
              </a:gs>
            </a:gsLst>
            <a:lin ang="5400000" scaled="1"/>
          </a:gra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54000" rIns="54000"/>
          <a:lstStyle/>
          <a:p>
            <a:pPr algn="l"/>
            <a:endParaRPr lang="ko-KR" altLang="en-US">
              <a:latin typeface="+mn-ea"/>
            </a:endParaRPr>
          </a:p>
        </p:txBody>
      </p:sp>
      <p:sp>
        <p:nvSpPr>
          <p:cNvPr id="99" name="Rectangle 9"/>
          <p:cNvSpPr>
            <a:spLocks noChangeArrowheads="1"/>
          </p:cNvSpPr>
          <p:nvPr/>
        </p:nvSpPr>
        <p:spPr bwMode="auto">
          <a:xfrm>
            <a:off x="2737891" y="2781930"/>
            <a:ext cx="898005" cy="227216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Apache v2.0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00" name="Rectangle 10"/>
          <p:cNvSpPr>
            <a:spLocks noChangeArrowheads="1"/>
          </p:cNvSpPr>
          <p:nvPr/>
        </p:nvSpPr>
        <p:spPr bwMode="auto">
          <a:xfrm>
            <a:off x="2734961" y="3225170"/>
            <a:ext cx="900935" cy="1440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Java v1.6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01" name="Rectangle 11"/>
          <p:cNvSpPr>
            <a:spLocks noChangeArrowheads="1"/>
          </p:cNvSpPr>
          <p:nvPr/>
        </p:nvSpPr>
        <p:spPr bwMode="auto">
          <a:xfrm>
            <a:off x="2734961" y="3009146"/>
            <a:ext cx="900935" cy="216024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Tomcat v6.0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03" name="Rectangle 9"/>
          <p:cNvSpPr>
            <a:spLocks noChangeArrowheads="1"/>
          </p:cNvSpPr>
          <p:nvPr/>
        </p:nvSpPr>
        <p:spPr bwMode="auto">
          <a:xfrm>
            <a:off x="2741319" y="2554382"/>
            <a:ext cx="894577" cy="2387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ITCMS Server</a:t>
            </a:r>
          </a:p>
        </p:txBody>
      </p:sp>
      <p:sp>
        <p:nvSpPr>
          <p:cNvPr id="104" name="Rectangle 10"/>
          <p:cNvSpPr>
            <a:spLocks noChangeArrowheads="1"/>
          </p:cNvSpPr>
          <p:nvPr/>
        </p:nvSpPr>
        <p:spPr bwMode="auto">
          <a:xfrm>
            <a:off x="2734961" y="3369186"/>
            <a:ext cx="900935" cy="1440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Cent OS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05" name="Rectangle 7"/>
          <p:cNvSpPr>
            <a:spLocks noChangeArrowheads="1"/>
          </p:cNvSpPr>
          <p:nvPr/>
        </p:nvSpPr>
        <p:spPr bwMode="auto">
          <a:xfrm>
            <a:off x="4732682" y="5313402"/>
            <a:ext cx="1008112" cy="432048"/>
          </a:xfrm>
          <a:prstGeom prst="rect">
            <a:avLst/>
          </a:prstGeom>
          <a:gradFill rotWithShape="0">
            <a:gsLst>
              <a:gs pos="0">
                <a:srgbClr val="C8E3FF"/>
              </a:gs>
              <a:gs pos="100000">
                <a:srgbClr val="99CCFF"/>
              </a:gs>
            </a:gsLst>
            <a:lin ang="5400000" scaled="1"/>
          </a:gra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54000" rIns="54000"/>
          <a:lstStyle/>
          <a:p>
            <a:pPr algn="l"/>
            <a:endParaRPr lang="ko-KR" altLang="en-US">
              <a:latin typeface="+mn-ea"/>
            </a:endParaRPr>
          </a:p>
        </p:txBody>
      </p:sp>
      <p:sp>
        <p:nvSpPr>
          <p:cNvPr id="107" name="Rectangle 10"/>
          <p:cNvSpPr>
            <a:spLocks noChangeArrowheads="1"/>
          </p:cNvSpPr>
          <p:nvPr/>
        </p:nvSpPr>
        <p:spPr bwMode="auto">
          <a:xfrm>
            <a:off x="4767851" y="5385410"/>
            <a:ext cx="900935" cy="1440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err="1" smtClean="0">
                <a:latin typeface="+mn-ea"/>
              </a:rPr>
              <a:t>Mysql</a:t>
            </a:r>
            <a:r>
              <a:rPr lang="en-US" altLang="ko-KR" sz="1000" dirty="0" smtClean="0">
                <a:latin typeface="+mn-ea"/>
              </a:rPr>
              <a:t> 5.5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10" name="Rectangle 10"/>
          <p:cNvSpPr>
            <a:spLocks noChangeArrowheads="1"/>
          </p:cNvSpPr>
          <p:nvPr/>
        </p:nvSpPr>
        <p:spPr bwMode="auto">
          <a:xfrm>
            <a:off x="4767851" y="5529426"/>
            <a:ext cx="900935" cy="1440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Cent OS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18" name="Rectangle 7"/>
          <p:cNvSpPr>
            <a:spLocks noChangeArrowheads="1"/>
          </p:cNvSpPr>
          <p:nvPr/>
        </p:nvSpPr>
        <p:spPr bwMode="auto">
          <a:xfrm>
            <a:off x="6228184" y="2505090"/>
            <a:ext cx="1008112" cy="1080120"/>
          </a:xfrm>
          <a:prstGeom prst="rect">
            <a:avLst/>
          </a:prstGeom>
          <a:gradFill rotWithShape="0">
            <a:gsLst>
              <a:gs pos="0">
                <a:srgbClr val="C8E3FF"/>
              </a:gs>
              <a:gs pos="100000">
                <a:srgbClr val="99CCFF"/>
              </a:gs>
            </a:gsLst>
            <a:lin ang="5400000" scaled="1"/>
          </a:gra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54000" rIns="54000"/>
          <a:lstStyle/>
          <a:p>
            <a:pPr algn="l"/>
            <a:endParaRPr lang="ko-KR" altLang="en-US">
              <a:latin typeface="+mn-ea"/>
            </a:endParaRPr>
          </a:p>
        </p:txBody>
      </p:sp>
      <p:sp>
        <p:nvSpPr>
          <p:cNvPr id="120" name="Rectangle 9"/>
          <p:cNvSpPr>
            <a:spLocks noChangeArrowheads="1"/>
          </p:cNvSpPr>
          <p:nvPr/>
        </p:nvSpPr>
        <p:spPr bwMode="auto">
          <a:xfrm>
            <a:off x="6266283" y="2781930"/>
            <a:ext cx="898005" cy="227216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Apache v2.0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21" name="Rectangle 10"/>
          <p:cNvSpPr>
            <a:spLocks noChangeArrowheads="1"/>
          </p:cNvSpPr>
          <p:nvPr/>
        </p:nvSpPr>
        <p:spPr bwMode="auto">
          <a:xfrm>
            <a:off x="6263353" y="3225170"/>
            <a:ext cx="900935" cy="1440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Java v1.6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24" name="Rectangle 11"/>
          <p:cNvSpPr>
            <a:spLocks noChangeArrowheads="1"/>
          </p:cNvSpPr>
          <p:nvPr/>
        </p:nvSpPr>
        <p:spPr bwMode="auto">
          <a:xfrm>
            <a:off x="6263353" y="3009146"/>
            <a:ext cx="900935" cy="216024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Tomcat v6.0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26" name="Rectangle 9"/>
          <p:cNvSpPr>
            <a:spLocks noChangeArrowheads="1"/>
          </p:cNvSpPr>
          <p:nvPr/>
        </p:nvSpPr>
        <p:spPr bwMode="auto">
          <a:xfrm>
            <a:off x="6269711" y="2554382"/>
            <a:ext cx="894577" cy="2387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ITCMS Server</a:t>
            </a:r>
          </a:p>
        </p:txBody>
      </p:sp>
      <p:sp>
        <p:nvSpPr>
          <p:cNvPr id="128" name="Rectangle 10"/>
          <p:cNvSpPr>
            <a:spLocks noChangeArrowheads="1"/>
          </p:cNvSpPr>
          <p:nvPr/>
        </p:nvSpPr>
        <p:spPr bwMode="auto">
          <a:xfrm>
            <a:off x="6263353" y="3369186"/>
            <a:ext cx="900935" cy="1440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Cent OS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30" name="Rectangle 7"/>
          <p:cNvSpPr>
            <a:spLocks noChangeArrowheads="1"/>
          </p:cNvSpPr>
          <p:nvPr/>
        </p:nvSpPr>
        <p:spPr bwMode="auto">
          <a:xfrm>
            <a:off x="4499992" y="2505090"/>
            <a:ext cx="1008112" cy="432048"/>
          </a:xfrm>
          <a:prstGeom prst="rect">
            <a:avLst/>
          </a:prstGeom>
          <a:gradFill rotWithShape="0">
            <a:gsLst>
              <a:gs pos="0">
                <a:srgbClr val="C8E3FF"/>
              </a:gs>
              <a:gs pos="100000">
                <a:srgbClr val="99CCFF"/>
              </a:gs>
            </a:gsLst>
            <a:lin ang="5400000" scaled="1"/>
          </a:gra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54000" rIns="54000"/>
          <a:lstStyle/>
          <a:p>
            <a:pPr algn="l"/>
            <a:endParaRPr lang="ko-KR" altLang="en-US">
              <a:latin typeface="+mn-ea"/>
            </a:endParaRPr>
          </a:p>
        </p:txBody>
      </p:sp>
      <p:sp>
        <p:nvSpPr>
          <p:cNvPr id="132" name="Rectangle 10"/>
          <p:cNvSpPr>
            <a:spLocks noChangeArrowheads="1"/>
          </p:cNvSpPr>
          <p:nvPr/>
        </p:nvSpPr>
        <p:spPr bwMode="auto">
          <a:xfrm>
            <a:off x="4535161" y="2577098"/>
            <a:ext cx="900935" cy="1440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ftp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38" name="Rectangle 10"/>
          <p:cNvSpPr>
            <a:spLocks noChangeArrowheads="1"/>
          </p:cNvSpPr>
          <p:nvPr/>
        </p:nvSpPr>
        <p:spPr bwMode="auto">
          <a:xfrm>
            <a:off x="4535161" y="2721114"/>
            <a:ext cx="900935" cy="1440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Cent OS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39" name="Rectangle 7"/>
          <p:cNvSpPr>
            <a:spLocks noChangeArrowheads="1"/>
          </p:cNvSpPr>
          <p:nvPr/>
        </p:nvSpPr>
        <p:spPr bwMode="auto">
          <a:xfrm>
            <a:off x="7956376" y="2433082"/>
            <a:ext cx="1008112" cy="1224136"/>
          </a:xfrm>
          <a:prstGeom prst="rect">
            <a:avLst/>
          </a:prstGeom>
          <a:gradFill rotWithShape="0">
            <a:gsLst>
              <a:gs pos="0">
                <a:srgbClr val="C8E3FF"/>
              </a:gs>
              <a:gs pos="100000">
                <a:srgbClr val="99CCFF"/>
              </a:gs>
            </a:gsLst>
            <a:lin ang="5400000" scaled="1"/>
          </a:gra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54000" rIns="54000"/>
          <a:lstStyle/>
          <a:p>
            <a:pPr algn="l"/>
            <a:endParaRPr lang="ko-KR" altLang="en-US">
              <a:latin typeface="+mn-ea"/>
            </a:endParaRPr>
          </a:p>
        </p:txBody>
      </p:sp>
      <p:sp>
        <p:nvSpPr>
          <p:cNvPr id="140" name="Rectangle 9"/>
          <p:cNvSpPr>
            <a:spLocks noChangeArrowheads="1"/>
          </p:cNvSpPr>
          <p:nvPr/>
        </p:nvSpPr>
        <p:spPr bwMode="auto">
          <a:xfrm>
            <a:off x="7994475" y="2709922"/>
            <a:ext cx="898005" cy="227216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Apache v2.0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43" name="Rectangle 10"/>
          <p:cNvSpPr>
            <a:spLocks noChangeArrowheads="1"/>
          </p:cNvSpPr>
          <p:nvPr/>
        </p:nvSpPr>
        <p:spPr bwMode="auto">
          <a:xfrm>
            <a:off x="7991545" y="3153162"/>
            <a:ext cx="900935" cy="1440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Java v1.6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44" name="Rectangle 11"/>
          <p:cNvSpPr>
            <a:spLocks noChangeArrowheads="1"/>
          </p:cNvSpPr>
          <p:nvPr/>
        </p:nvSpPr>
        <p:spPr bwMode="auto">
          <a:xfrm>
            <a:off x="7991545" y="2937138"/>
            <a:ext cx="900935" cy="216024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Tomcat v6.0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45" name="Rectangle 9"/>
          <p:cNvSpPr>
            <a:spLocks noChangeArrowheads="1"/>
          </p:cNvSpPr>
          <p:nvPr/>
        </p:nvSpPr>
        <p:spPr bwMode="auto">
          <a:xfrm>
            <a:off x="7997903" y="2482374"/>
            <a:ext cx="894577" cy="2387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ITCMS Server</a:t>
            </a:r>
          </a:p>
        </p:txBody>
      </p:sp>
      <p:sp>
        <p:nvSpPr>
          <p:cNvPr id="146" name="Rectangle 10"/>
          <p:cNvSpPr>
            <a:spLocks noChangeArrowheads="1"/>
          </p:cNvSpPr>
          <p:nvPr/>
        </p:nvSpPr>
        <p:spPr bwMode="auto">
          <a:xfrm>
            <a:off x="7991545" y="3441194"/>
            <a:ext cx="900935" cy="1440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Win 2008 </a:t>
            </a:r>
            <a:r>
              <a:rPr lang="en-US" altLang="ko-KR" sz="1000" dirty="0" err="1" smtClean="0">
                <a:latin typeface="+mn-ea"/>
              </a:rPr>
              <a:t>Svr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48" name="Text Box 103"/>
          <p:cNvSpPr txBox="1">
            <a:spLocks noChangeArrowheads="1"/>
          </p:cNvSpPr>
          <p:nvPr/>
        </p:nvSpPr>
        <p:spPr bwMode="auto">
          <a:xfrm>
            <a:off x="3995936" y="4727466"/>
            <a:ext cx="376706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000" b="1" dirty="0" smtClean="0">
                <a:latin typeface="+mn-ea"/>
              </a:rPr>
              <a:t>Active</a:t>
            </a:r>
            <a:endParaRPr lang="en-US" altLang="ko-KR" sz="1000" b="1" dirty="0">
              <a:latin typeface="+mn-ea"/>
            </a:endParaRPr>
          </a:p>
        </p:txBody>
      </p:sp>
      <p:sp>
        <p:nvSpPr>
          <p:cNvPr id="151" name="Rectangle 10"/>
          <p:cNvSpPr>
            <a:spLocks noChangeArrowheads="1"/>
          </p:cNvSpPr>
          <p:nvPr/>
        </p:nvSpPr>
        <p:spPr bwMode="auto">
          <a:xfrm>
            <a:off x="7991545" y="3297178"/>
            <a:ext cx="900935" cy="1440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err="1" smtClean="0">
                <a:latin typeface="+mn-ea"/>
              </a:rPr>
              <a:t>Mysql</a:t>
            </a:r>
            <a:r>
              <a:rPr lang="en-US" altLang="ko-KR" sz="1000" dirty="0" smtClean="0">
                <a:latin typeface="+mn-ea"/>
              </a:rPr>
              <a:t> 5.5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52" name="Rectangle 99"/>
          <p:cNvSpPr>
            <a:spLocks noChangeArrowheads="1"/>
          </p:cNvSpPr>
          <p:nvPr/>
        </p:nvSpPr>
        <p:spPr bwMode="auto">
          <a:xfrm>
            <a:off x="5220072" y="538808"/>
            <a:ext cx="1008112" cy="216024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1000" dirty="0" smtClean="0">
                <a:solidFill>
                  <a:srgbClr val="FF0000"/>
                </a:solidFill>
                <a:latin typeface="+mn-ea"/>
              </a:rPr>
              <a:t>SSL - </a:t>
            </a:r>
            <a:r>
              <a:rPr lang="en-US" altLang="ko-KR" sz="1000" dirty="0" err="1" smtClean="0">
                <a:solidFill>
                  <a:srgbClr val="FF0000"/>
                </a:solidFill>
                <a:latin typeface="+mn-ea"/>
              </a:rPr>
              <a:t>thawte</a:t>
            </a:r>
            <a:endParaRPr lang="ko-KR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53" name="Rectangle 99"/>
          <p:cNvSpPr>
            <a:spLocks noChangeArrowheads="1"/>
          </p:cNvSpPr>
          <p:nvPr/>
        </p:nvSpPr>
        <p:spPr bwMode="auto">
          <a:xfrm>
            <a:off x="6804248" y="1114872"/>
            <a:ext cx="1008112" cy="216024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1000" dirty="0" smtClean="0">
                <a:solidFill>
                  <a:srgbClr val="FF0000"/>
                </a:solidFill>
                <a:latin typeface="+mn-ea"/>
              </a:rPr>
              <a:t>SSL - </a:t>
            </a:r>
            <a:r>
              <a:rPr lang="en-US" altLang="ko-KR" sz="1000" dirty="0" err="1" smtClean="0">
                <a:solidFill>
                  <a:srgbClr val="FF0000"/>
                </a:solidFill>
                <a:latin typeface="+mn-ea"/>
              </a:rPr>
              <a:t>comodo</a:t>
            </a:r>
            <a:endParaRPr lang="ko-KR" altLang="en-US" sz="1000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76" name="직선 연결선 75"/>
          <p:cNvCxnSpPr/>
          <p:nvPr/>
        </p:nvCxnSpPr>
        <p:spPr>
          <a:xfrm>
            <a:off x="2339752" y="1340768"/>
            <a:ext cx="0" cy="10606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716016" y="5745450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altLang="ko-KR" sz="1000" b="1" dirty="0" smtClean="0">
                <a:solidFill>
                  <a:srgbClr val="C00000"/>
                </a:solidFill>
              </a:rPr>
              <a:t>RAID 10 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구성</a:t>
            </a:r>
            <a:endParaRPr lang="en-US" altLang="ko-KR" sz="1000" b="1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en-US" altLang="ko-KR" sz="1000" b="1" dirty="0" smtClean="0">
                <a:solidFill>
                  <a:srgbClr val="C00000"/>
                </a:solidFill>
              </a:rPr>
              <a:t>SSL 22</a:t>
            </a:r>
          </a:p>
          <a:p>
            <a:pPr>
              <a:buFontTx/>
              <a:buChar char="-"/>
            </a:pPr>
            <a:r>
              <a:rPr lang="en-US" altLang="ko-KR" sz="1000" b="1" dirty="0" smtClean="0">
                <a:solidFill>
                  <a:srgbClr val="C00000"/>
                </a:solidFill>
              </a:rPr>
              <a:t>MYSQL5.5 3306</a:t>
            </a:r>
          </a:p>
          <a:p>
            <a:r>
              <a:rPr lang="en-US" altLang="ko-KR" sz="1000" b="1" dirty="0" smtClean="0">
                <a:solidFill>
                  <a:srgbClr val="C00000"/>
                </a:solidFill>
              </a:rPr>
              <a:t>-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계정 </a:t>
            </a:r>
            <a:r>
              <a:rPr lang="en-US" altLang="ko-KR" sz="1000" b="1" dirty="0" err="1" smtClean="0">
                <a:solidFill>
                  <a:srgbClr val="C00000"/>
                </a:solidFill>
              </a:rPr>
              <a:t>mysql</a:t>
            </a:r>
            <a:endParaRPr lang="ko-KR" altLang="en-US" sz="1000" b="1" dirty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99792" y="3657218"/>
            <a:ext cx="10081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rgbClr val="C00000"/>
                </a:solidFill>
              </a:rPr>
              <a:t>-https 443</a:t>
            </a:r>
          </a:p>
          <a:p>
            <a:pPr>
              <a:buFontTx/>
              <a:buChar char="-"/>
            </a:pPr>
            <a:r>
              <a:rPr lang="en-US" altLang="ko-KR" sz="1000" b="1" dirty="0" smtClean="0">
                <a:solidFill>
                  <a:srgbClr val="C00000"/>
                </a:solidFill>
              </a:rPr>
              <a:t>SSL 22</a:t>
            </a:r>
          </a:p>
          <a:p>
            <a:pPr>
              <a:buFontTx/>
              <a:buChar char="-"/>
            </a:pPr>
            <a:r>
              <a:rPr lang="en-US" altLang="ko-KR" sz="1000" b="1" dirty="0" smtClean="0">
                <a:solidFill>
                  <a:srgbClr val="C00000"/>
                </a:solidFill>
              </a:rPr>
              <a:t>DNS 42</a:t>
            </a:r>
          </a:p>
          <a:p>
            <a:r>
              <a:rPr lang="en-US" altLang="ko-KR" sz="1000" b="1" dirty="0" smtClean="0">
                <a:solidFill>
                  <a:srgbClr val="C00000"/>
                </a:solidFill>
              </a:rPr>
              <a:t>-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계정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 tomcat</a:t>
            </a:r>
          </a:p>
          <a:p>
            <a:r>
              <a:rPr lang="en-US" altLang="ko-KR" sz="1000" b="1" dirty="0" smtClean="0">
                <a:solidFill>
                  <a:srgbClr val="C00000"/>
                </a:solidFill>
              </a:rPr>
              <a:t>        apache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300192" y="3657218"/>
            <a:ext cx="10081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rgbClr val="C00000"/>
                </a:solidFill>
              </a:rPr>
              <a:t>-https 443</a:t>
            </a:r>
          </a:p>
          <a:p>
            <a:pPr>
              <a:buFontTx/>
              <a:buChar char="-"/>
            </a:pPr>
            <a:r>
              <a:rPr lang="en-US" altLang="ko-KR" sz="1000" b="1" dirty="0" smtClean="0">
                <a:solidFill>
                  <a:srgbClr val="C00000"/>
                </a:solidFill>
              </a:rPr>
              <a:t>SSL 22</a:t>
            </a:r>
          </a:p>
          <a:p>
            <a:pPr>
              <a:buFontTx/>
              <a:buChar char="-"/>
            </a:pPr>
            <a:r>
              <a:rPr lang="en-US" altLang="ko-KR" sz="1000" b="1" dirty="0" smtClean="0">
                <a:solidFill>
                  <a:srgbClr val="C00000"/>
                </a:solidFill>
              </a:rPr>
              <a:t>DNS 42</a:t>
            </a:r>
          </a:p>
          <a:p>
            <a:r>
              <a:rPr lang="en-US" altLang="ko-KR" sz="1000" b="1" dirty="0" smtClean="0">
                <a:solidFill>
                  <a:srgbClr val="C00000"/>
                </a:solidFill>
              </a:rPr>
              <a:t>-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계정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 tomcat</a:t>
            </a:r>
          </a:p>
          <a:p>
            <a:r>
              <a:rPr lang="en-US" altLang="ko-KR" sz="1000" b="1" dirty="0" smtClean="0">
                <a:solidFill>
                  <a:srgbClr val="C00000"/>
                </a:solidFill>
              </a:rPr>
              <a:t>        apache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427984" y="2949332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rgbClr val="C00000"/>
                </a:solidFill>
              </a:rPr>
              <a:t>-ftp 8422</a:t>
            </a:r>
          </a:p>
          <a:p>
            <a:pPr>
              <a:buFontTx/>
              <a:buChar char="-"/>
            </a:pPr>
            <a:r>
              <a:rPr lang="en-US" altLang="ko-KR" sz="1000" b="1" dirty="0" smtClean="0">
                <a:solidFill>
                  <a:srgbClr val="C00000"/>
                </a:solidFill>
              </a:rPr>
              <a:t>SSL 22</a:t>
            </a:r>
          </a:p>
          <a:p>
            <a:pPr>
              <a:buFontTx/>
              <a:buChar char="-"/>
            </a:pPr>
            <a:r>
              <a:rPr lang="en-US" altLang="ko-KR" sz="1000" b="1" dirty="0" smtClean="0">
                <a:solidFill>
                  <a:srgbClr val="C00000"/>
                </a:solidFill>
              </a:rPr>
              <a:t>DNS 42</a:t>
            </a:r>
          </a:p>
          <a:p>
            <a:r>
              <a:rPr lang="en-US" altLang="ko-KR" sz="1000" b="1" dirty="0" smtClean="0">
                <a:solidFill>
                  <a:srgbClr val="C00000"/>
                </a:solidFill>
              </a:rPr>
              <a:t>-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계정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 update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8028384" y="3657218"/>
            <a:ext cx="10081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rgbClr val="C00000"/>
                </a:solidFill>
              </a:rPr>
              <a:t>-https 443</a:t>
            </a:r>
          </a:p>
          <a:p>
            <a:r>
              <a:rPr lang="en-US" altLang="ko-KR" sz="1000" b="1" dirty="0" smtClean="0">
                <a:solidFill>
                  <a:srgbClr val="C00000"/>
                </a:solidFill>
              </a:rPr>
              <a:t>-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계정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 itcms1</a:t>
            </a:r>
          </a:p>
          <a:p>
            <a:r>
              <a:rPr lang="en-US" altLang="ko-KR" sz="1000" b="1" dirty="0" smtClean="0">
                <a:solidFill>
                  <a:srgbClr val="C00000"/>
                </a:solidFill>
              </a:rPr>
              <a:t>        itcms2</a:t>
            </a:r>
          </a:p>
        </p:txBody>
      </p:sp>
      <p:pic>
        <p:nvPicPr>
          <p:cNvPr id="98" name="Picture 96" descr="Untitled-1"/>
          <p:cNvPicPr>
            <a:picLocks noChangeAspect="1" noChangeArrowheads="1"/>
          </p:cNvPicPr>
          <p:nvPr/>
        </p:nvPicPr>
        <p:blipFill>
          <a:blip r:embed="rId2" cstate="print"/>
          <a:srcRect l="6435" t="57831" r="80429" b="11647"/>
          <a:stretch>
            <a:fillRect/>
          </a:stretch>
        </p:blipFill>
        <p:spPr bwMode="auto">
          <a:xfrm>
            <a:off x="210384" y="2438812"/>
            <a:ext cx="663575" cy="592138"/>
          </a:xfrm>
          <a:prstGeom prst="rect">
            <a:avLst/>
          </a:prstGeom>
          <a:noFill/>
        </p:spPr>
      </p:pic>
      <p:sp>
        <p:nvSpPr>
          <p:cNvPr id="102" name="Oval 132"/>
          <p:cNvSpPr>
            <a:spLocks noChangeArrowheads="1"/>
          </p:cNvSpPr>
          <p:nvPr/>
        </p:nvSpPr>
        <p:spPr bwMode="auto">
          <a:xfrm>
            <a:off x="494001" y="3647346"/>
            <a:ext cx="107950" cy="107950"/>
          </a:xfrm>
          <a:prstGeom prst="ellipse">
            <a:avLst/>
          </a:prstGeom>
          <a:solidFill>
            <a:srgbClr val="80808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+mn-ea"/>
            </a:endParaRPr>
          </a:p>
        </p:txBody>
      </p:sp>
      <p:cxnSp>
        <p:nvCxnSpPr>
          <p:cNvPr id="106" name="직선 연결선 105"/>
          <p:cNvCxnSpPr>
            <a:stCxn id="98" idx="2"/>
            <a:endCxn id="102" idx="0"/>
          </p:cNvCxnSpPr>
          <p:nvPr/>
        </p:nvCxnSpPr>
        <p:spPr>
          <a:xfrm>
            <a:off x="542172" y="3030950"/>
            <a:ext cx="5804" cy="6163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 Box 103"/>
          <p:cNvSpPr txBox="1">
            <a:spLocks noChangeArrowheads="1"/>
          </p:cNvSpPr>
          <p:nvPr/>
        </p:nvSpPr>
        <p:spPr bwMode="auto">
          <a:xfrm>
            <a:off x="131577" y="1589312"/>
            <a:ext cx="1776127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000" b="1" dirty="0" smtClean="0">
                <a:latin typeface="+mn-ea"/>
              </a:rPr>
              <a:t>https</a:t>
            </a:r>
            <a:r>
              <a:rPr lang="en-US" altLang="ko-KR" sz="1000" b="1" dirty="0" smtClean="0">
                <a:latin typeface="+mn-ea"/>
              </a:rPr>
              <a:t>://</a:t>
            </a:r>
            <a:r>
              <a:rPr lang="en-US" altLang="ko-KR" sz="1000" b="1" dirty="0" smtClean="0">
                <a:latin typeface="+mn-ea"/>
              </a:rPr>
              <a:t>cache</a:t>
            </a:r>
            <a:r>
              <a:rPr lang="en-US" altLang="ko-KR" sz="1000" b="1" dirty="0" smtClean="0">
                <a:latin typeface="+mn-ea"/>
              </a:rPr>
              <a:t>.officesafer.com</a:t>
            </a:r>
            <a:endParaRPr lang="en-US" altLang="ko-KR" sz="1000" b="1" dirty="0">
              <a:latin typeface="+mn-ea"/>
            </a:endParaRPr>
          </a:p>
        </p:txBody>
      </p:sp>
      <p:sp>
        <p:nvSpPr>
          <p:cNvPr id="109" name="Rectangle 99"/>
          <p:cNvSpPr>
            <a:spLocks noChangeArrowheads="1"/>
          </p:cNvSpPr>
          <p:nvPr/>
        </p:nvSpPr>
        <p:spPr bwMode="auto">
          <a:xfrm>
            <a:off x="251520" y="1340768"/>
            <a:ext cx="1008112" cy="216024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1000" dirty="0" smtClean="0">
                <a:solidFill>
                  <a:srgbClr val="FF0000"/>
                </a:solidFill>
                <a:latin typeface="+mn-ea"/>
              </a:rPr>
              <a:t>SSL - </a:t>
            </a:r>
            <a:r>
              <a:rPr lang="en-US" altLang="ko-KR" sz="1000" dirty="0" err="1" smtClean="0">
                <a:solidFill>
                  <a:srgbClr val="FF0000"/>
                </a:solidFill>
                <a:latin typeface="+mn-ea"/>
              </a:rPr>
              <a:t>comodo</a:t>
            </a:r>
            <a:endParaRPr lang="ko-KR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11" name="Rectangle 99"/>
          <p:cNvSpPr>
            <a:spLocks noChangeArrowheads="1"/>
          </p:cNvSpPr>
          <p:nvPr/>
        </p:nvSpPr>
        <p:spPr bwMode="auto">
          <a:xfrm>
            <a:off x="611560" y="2063170"/>
            <a:ext cx="1008112" cy="36004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sz="1000" b="1" dirty="0" err="1" smtClean="0">
                <a:solidFill>
                  <a:srgbClr val="FF0000"/>
                </a:solidFill>
                <a:latin typeface="+mn-ea"/>
              </a:rPr>
              <a:t>듀얼형</a:t>
            </a:r>
            <a:r>
              <a:rPr lang="ko-KR" altLang="en-US" sz="1000" b="1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1000" b="1" dirty="0" smtClean="0">
                <a:solidFill>
                  <a:srgbClr val="FF0000"/>
                </a:solidFill>
                <a:latin typeface="+mn-ea"/>
              </a:rPr>
              <a:t>PLUS</a:t>
            </a:r>
          </a:p>
          <a:p>
            <a:r>
              <a:rPr lang="en-US" altLang="ko-KR" sz="1000" dirty="0" smtClean="0">
                <a:solidFill>
                  <a:srgbClr val="FF0000"/>
                </a:solidFill>
                <a:latin typeface="+mn-ea"/>
              </a:rPr>
              <a:t>2CPU 4G 100G</a:t>
            </a:r>
          </a:p>
        </p:txBody>
      </p:sp>
      <p:sp>
        <p:nvSpPr>
          <p:cNvPr id="112" name="Rectangle 7"/>
          <p:cNvSpPr>
            <a:spLocks noChangeArrowheads="1"/>
          </p:cNvSpPr>
          <p:nvPr/>
        </p:nvSpPr>
        <p:spPr bwMode="auto">
          <a:xfrm>
            <a:off x="899592" y="2567226"/>
            <a:ext cx="1008112" cy="1080120"/>
          </a:xfrm>
          <a:prstGeom prst="rect">
            <a:avLst/>
          </a:prstGeom>
          <a:gradFill rotWithShape="0">
            <a:gsLst>
              <a:gs pos="0">
                <a:srgbClr val="C8E3FF"/>
              </a:gs>
              <a:gs pos="100000">
                <a:srgbClr val="99CCFF"/>
              </a:gs>
            </a:gsLst>
            <a:lin ang="5400000" scaled="1"/>
          </a:gra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54000" rIns="54000"/>
          <a:lstStyle/>
          <a:p>
            <a:pPr algn="l"/>
            <a:endParaRPr lang="ko-KR" altLang="en-US">
              <a:latin typeface="+mn-ea"/>
            </a:endParaRPr>
          </a:p>
        </p:txBody>
      </p:sp>
      <p:sp>
        <p:nvSpPr>
          <p:cNvPr id="113" name="Rectangle 9"/>
          <p:cNvSpPr>
            <a:spLocks noChangeArrowheads="1"/>
          </p:cNvSpPr>
          <p:nvPr/>
        </p:nvSpPr>
        <p:spPr bwMode="auto">
          <a:xfrm>
            <a:off x="937691" y="2844066"/>
            <a:ext cx="898005" cy="227216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Apache v2.0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14" name="Rectangle 10"/>
          <p:cNvSpPr>
            <a:spLocks noChangeArrowheads="1"/>
          </p:cNvSpPr>
          <p:nvPr/>
        </p:nvSpPr>
        <p:spPr bwMode="auto">
          <a:xfrm>
            <a:off x="934761" y="3287306"/>
            <a:ext cx="900935" cy="1440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Java v1.6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15" name="Rectangle 11"/>
          <p:cNvSpPr>
            <a:spLocks noChangeArrowheads="1"/>
          </p:cNvSpPr>
          <p:nvPr/>
        </p:nvSpPr>
        <p:spPr bwMode="auto">
          <a:xfrm>
            <a:off x="934761" y="3071282"/>
            <a:ext cx="900935" cy="216024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Tomcat v6.0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16" name="Rectangle 9"/>
          <p:cNvSpPr>
            <a:spLocks noChangeArrowheads="1"/>
          </p:cNvSpPr>
          <p:nvPr/>
        </p:nvSpPr>
        <p:spPr bwMode="auto">
          <a:xfrm>
            <a:off x="941119" y="2616518"/>
            <a:ext cx="894577" cy="2387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ITCMS Server</a:t>
            </a:r>
          </a:p>
        </p:txBody>
      </p:sp>
      <p:sp>
        <p:nvSpPr>
          <p:cNvPr id="119" name="Rectangle 10"/>
          <p:cNvSpPr>
            <a:spLocks noChangeArrowheads="1"/>
          </p:cNvSpPr>
          <p:nvPr/>
        </p:nvSpPr>
        <p:spPr bwMode="auto">
          <a:xfrm>
            <a:off x="934761" y="3431322"/>
            <a:ext cx="900935" cy="1440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Cent OS</a:t>
            </a:r>
            <a:endParaRPr lang="en-US" altLang="ko-KR" sz="1000" dirty="0">
              <a:latin typeface="+mn-ea"/>
            </a:endParaRPr>
          </a:p>
        </p:txBody>
      </p:sp>
      <p:cxnSp>
        <p:nvCxnSpPr>
          <p:cNvPr id="122" name="직선 연결선 121"/>
          <p:cNvCxnSpPr/>
          <p:nvPr/>
        </p:nvCxnSpPr>
        <p:spPr>
          <a:xfrm>
            <a:off x="539552" y="1772816"/>
            <a:ext cx="0" cy="690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899592" y="3719354"/>
            <a:ext cx="10081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rgbClr val="C00000"/>
                </a:solidFill>
              </a:rPr>
              <a:t>-https 443</a:t>
            </a:r>
          </a:p>
          <a:p>
            <a:pPr>
              <a:buFontTx/>
              <a:buChar char="-"/>
            </a:pPr>
            <a:r>
              <a:rPr lang="en-US" altLang="ko-KR" sz="1000" b="1" dirty="0" smtClean="0">
                <a:solidFill>
                  <a:srgbClr val="C00000"/>
                </a:solidFill>
              </a:rPr>
              <a:t>SSL 22</a:t>
            </a:r>
          </a:p>
          <a:p>
            <a:pPr>
              <a:buFontTx/>
              <a:buChar char="-"/>
            </a:pPr>
            <a:r>
              <a:rPr lang="en-US" altLang="ko-KR" sz="1000" b="1" dirty="0" smtClean="0">
                <a:solidFill>
                  <a:srgbClr val="C00000"/>
                </a:solidFill>
              </a:rPr>
              <a:t>DNS 42</a:t>
            </a:r>
          </a:p>
          <a:p>
            <a:r>
              <a:rPr lang="en-US" altLang="ko-KR" sz="1000" b="1" dirty="0" smtClean="0">
                <a:solidFill>
                  <a:srgbClr val="C00000"/>
                </a:solidFill>
              </a:rPr>
              <a:t>-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계정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 tomcat</a:t>
            </a:r>
          </a:p>
          <a:p>
            <a:r>
              <a:rPr lang="en-US" altLang="ko-KR" sz="1000" b="1" dirty="0" smtClean="0">
                <a:solidFill>
                  <a:srgbClr val="C00000"/>
                </a:solidFill>
              </a:rPr>
              <a:t>        apache</a:t>
            </a:r>
          </a:p>
        </p:txBody>
      </p:sp>
      <p:sp>
        <p:nvSpPr>
          <p:cNvPr id="156" name="Text Box 103"/>
          <p:cNvSpPr txBox="1">
            <a:spLocks noChangeArrowheads="1"/>
          </p:cNvSpPr>
          <p:nvPr/>
        </p:nvSpPr>
        <p:spPr bwMode="auto">
          <a:xfrm>
            <a:off x="3079095" y="476672"/>
            <a:ext cx="1780937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000" b="1" dirty="0" smtClean="0">
                <a:latin typeface="+mn-ea"/>
              </a:rPr>
              <a:t>https</a:t>
            </a:r>
            <a:r>
              <a:rPr lang="en-US" altLang="ko-KR" sz="1000" b="1" dirty="0" smtClean="0">
                <a:latin typeface="+mn-ea"/>
              </a:rPr>
              <a:t>://agent.officesafer.com</a:t>
            </a:r>
            <a:endParaRPr lang="en-US" altLang="ko-KR" sz="1000" b="1" dirty="0">
              <a:latin typeface="+mn-ea"/>
            </a:endParaRPr>
          </a:p>
        </p:txBody>
      </p:sp>
      <p:sp>
        <p:nvSpPr>
          <p:cNvPr id="157" name="Rectangle 99"/>
          <p:cNvSpPr>
            <a:spLocks noChangeArrowheads="1"/>
          </p:cNvSpPr>
          <p:nvPr/>
        </p:nvSpPr>
        <p:spPr bwMode="auto">
          <a:xfrm>
            <a:off x="3059832" y="764704"/>
            <a:ext cx="1008112" cy="144016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1000" dirty="0" smtClean="0">
                <a:solidFill>
                  <a:srgbClr val="FF0000"/>
                </a:solidFill>
                <a:latin typeface="+mn-ea"/>
              </a:rPr>
              <a:t>SSL - </a:t>
            </a:r>
            <a:r>
              <a:rPr lang="en-US" altLang="ko-KR" sz="1000" dirty="0" err="1" smtClean="0">
                <a:solidFill>
                  <a:srgbClr val="FF0000"/>
                </a:solidFill>
                <a:latin typeface="+mn-ea"/>
              </a:rPr>
              <a:t>thawte</a:t>
            </a:r>
            <a:endParaRPr lang="ko-KR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58" name="Text Box 103"/>
          <p:cNvSpPr txBox="1">
            <a:spLocks noChangeArrowheads="1"/>
          </p:cNvSpPr>
          <p:nvPr/>
        </p:nvSpPr>
        <p:spPr bwMode="auto">
          <a:xfrm>
            <a:off x="3079095" y="898848"/>
            <a:ext cx="1740861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000" b="1" dirty="0" smtClean="0">
                <a:latin typeface="+mn-ea"/>
              </a:rPr>
              <a:t>https</a:t>
            </a:r>
            <a:r>
              <a:rPr lang="en-US" altLang="ko-KR" sz="1000" b="1" dirty="0" smtClean="0">
                <a:latin typeface="+mn-ea"/>
              </a:rPr>
              <a:t>://www.officesafer.com</a:t>
            </a:r>
            <a:endParaRPr lang="en-US" altLang="ko-KR" sz="1000" b="1" dirty="0">
              <a:latin typeface="+mn-ea"/>
            </a:endParaRPr>
          </a:p>
        </p:txBody>
      </p:sp>
      <p:sp>
        <p:nvSpPr>
          <p:cNvPr id="160" name="Rectangle 7"/>
          <p:cNvSpPr>
            <a:spLocks noChangeArrowheads="1"/>
          </p:cNvSpPr>
          <p:nvPr/>
        </p:nvSpPr>
        <p:spPr bwMode="auto">
          <a:xfrm>
            <a:off x="7884368" y="332656"/>
            <a:ext cx="872480" cy="288032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54000" rIns="54000"/>
          <a:lstStyle/>
          <a:p>
            <a:pPr algn="l"/>
            <a:endParaRPr lang="ko-KR" altLang="en-US">
              <a:latin typeface="+mn-ea"/>
            </a:endParaRPr>
          </a:p>
        </p:txBody>
      </p:sp>
      <p:sp>
        <p:nvSpPr>
          <p:cNvPr id="161" name="Text Box 103"/>
          <p:cNvSpPr txBox="1">
            <a:spLocks noChangeArrowheads="1"/>
          </p:cNvSpPr>
          <p:nvPr/>
        </p:nvSpPr>
        <p:spPr bwMode="auto">
          <a:xfrm>
            <a:off x="7236296" y="364014"/>
            <a:ext cx="615553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ko-KR" altLang="en-US" sz="1200" b="1" dirty="0" smtClean="0">
                <a:latin typeface="+mn-ea"/>
              </a:rPr>
              <a:t>추가부분</a:t>
            </a:r>
            <a:endParaRPr lang="en-US" altLang="ko-KR" sz="1200" b="1" dirty="0">
              <a:latin typeface="+mn-ea"/>
            </a:endParaRPr>
          </a:p>
        </p:txBody>
      </p:sp>
      <p:sp>
        <p:nvSpPr>
          <p:cNvPr id="162" name="Rectangle 99"/>
          <p:cNvSpPr>
            <a:spLocks noChangeArrowheads="1"/>
          </p:cNvSpPr>
          <p:nvPr/>
        </p:nvSpPr>
        <p:spPr bwMode="auto">
          <a:xfrm>
            <a:off x="3059832" y="260648"/>
            <a:ext cx="1008112" cy="216024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1000" dirty="0" smtClean="0">
                <a:solidFill>
                  <a:srgbClr val="FF0000"/>
                </a:solidFill>
                <a:latin typeface="+mn-ea"/>
              </a:rPr>
              <a:t>SSL - </a:t>
            </a:r>
            <a:r>
              <a:rPr lang="en-US" altLang="ko-KR" sz="1000" dirty="0" err="1" smtClean="0">
                <a:solidFill>
                  <a:srgbClr val="FF0000"/>
                </a:solidFill>
                <a:latin typeface="+mn-ea"/>
              </a:rPr>
              <a:t>comodo</a:t>
            </a:r>
            <a:endParaRPr lang="ko-KR" altLang="en-US" sz="1000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5"/>
          <p:cNvSpPr txBox="1">
            <a:spLocks noChangeArrowheads="1"/>
          </p:cNvSpPr>
          <p:nvPr/>
        </p:nvSpPr>
        <p:spPr bwMode="auto">
          <a:xfrm>
            <a:off x="323528" y="476250"/>
            <a:ext cx="19749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Aft>
                <a:spcPct val="30000"/>
              </a:spcAft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하드웨어 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구성 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( 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테스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트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)</a:t>
            </a: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17" name="AutoShape 56"/>
          <p:cNvSpPr>
            <a:spLocks noChangeArrowheads="1"/>
          </p:cNvSpPr>
          <p:nvPr/>
        </p:nvSpPr>
        <p:spPr bwMode="auto">
          <a:xfrm rot="16200000" flipH="1">
            <a:off x="4535996" y="-411233"/>
            <a:ext cx="72007" cy="82089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969696"/>
              </a:gs>
              <a:gs pos="50000">
                <a:srgbClr val="969696">
                  <a:gamma/>
                  <a:tint val="0"/>
                  <a:invGamma/>
                </a:srgbClr>
              </a:gs>
              <a:gs pos="100000">
                <a:srgbClr val="969696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ko-KR" altLang="en-US" sz="1000">
              <a:solidFill>
                <a:srgbClr val="838383"/>
              </a:solidFill>
              <a:latin typeface="+mn-ea"/>
            </a:endParaRPr>
          </a:p>
        </p:txBody>
      </p:sp>
      <p:pic>
        <p:nvPicPr>
          <p:cNvPr id="125" name="Picture 96" descr="Untitled-1"/>
          <p:cNvPicPr>
            <a:picLocks noChangeAspect="1" noChangeArrowheads="1"/>
          </p:cNvPicPr>
          <p:nvPr/>
        </p:nvPicPr>
        <p:blipFill>
          <a:blip r:embed="rId2" cstate="print"/>
          <a:srcRect l="6435" t="57831" r="80429" b="11647"/>
          <a:stretch>
            <a:fillRect/>
          </a:stretch>
        </p:blipFill>
        <p:spPr bwMode="auto">
          <a:xfrm>
            <a:off x="1002472" y="2376676"/>
            <a:ext cx="663575" cy="592138"/>
          </a:xfrm>
          <a:prstGeom prst="rect">
            <a:avLst/>
          </a:prstGeom>
          <a:noFill/>
        </p:spPr>
      </p:pic>
      <p:sp>
        <p:nvSpPr>
          <p:cNvPr id="129" name="Oval 132"/>
          <p:cNvSpPr>
            <a:spLocks noChangeArrowheads="1"/>
          </p:cNvSpPr>
          <p:nvPr/>
        </p:nvSpPr>
        <p:spPr bwMode="auto">
          <a:xfrm>
            <a:off x="1286089" y="3585210"/>
            <a:ext cx="107950" cy="107950"/>
          </a:xfrm>
          <a:prstGeom prst="ellipse">
            <a:avLst/>
          </a:prstGeom>
          <a:solidFill>
            <a:srgbClr val="80808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+mn-ea"/>
            </a:endParaRPr>
          </a:p>
        </p:txBody>
      </p:sp>
      <p:cxnSp>
        <p:nvCxnSpPr>
          <p:cNvPr id="135" name="직선 연결선 134"/>
          <p:cNvCxnSpPr>
            <a:stCxn id="125" idx="2"/>
            <a:endCxn id="129" idx="0"/>
          </p:cNvCxnSpPr>
          <p:nvPr/>
        </p:nvCxnSpPr>
        <p:spPr>
          <a:xfrm>
            <a:off x="1334260" y="2968814"/>
            <a:ext cx="5804" cy="6163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7" name="Picture 98" descr="Untitled-1"/>
          <p:cNvPicPr>
            <a:picLocks noChangeAspect="1" noChangeArrowheads="1"/>
          </p:cNvPicPr>
          <p:nvPr/>
        </p:nvPicPr>
        <p:blipFill>
          <a:blip r:embed="rId2" cstate="print"/>
          <a:srcRect l="6435" t="57831" r="80429" b="11647"/>
          <a:stretch>
            <a:fillRect/>
          </a:stretch>
        </p:blipFill>
        <p:spPr bwMode="auto">
          <a:xfrm>
            <a:off x="3059832" y="2361074"/>
            <a:ext cx="665163" cy="590550"/>
          </a:xfrm>
          <a:prstGeom prst="rect">
            <a:avLst/>
          </a:prstGeom>
          <a:noFill/>
        </p:spPr>
      </p:pic>
      <p:sp>
        <p:nvSpPr>
          <p:cNvPr id="141" name="Oval 132"/>
          <p:cNvSpPr>
            <a:spLocks noChangeArrowheads="1"/>
          </p:cNvSpPr>
          <p:nvPr/>
        </p:nvSpPr>
        <p:spPr bwMode="auto">
          <a:xfrm>
            <a:off x="3335463" y="3561896"/>
            <a:ext cx="107950" cy="107950"/>
          </a:xfrm>
          <a:prstGeom prst="ellipse">
            <a:avLst/>
          </a:prstGeom>
          <a:solidFill>
            <a:srgbClr val="80808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+mn-ea"/>
            </a:endParaRPr>
          </a:p>
        </p:txBody>
      </p:sp>
      <p:cxnSp>
        <p:nvCxnSpPr>
          <p:cNvPr id="142" name="직선 연결선 141"/>
          <p:cNvCxnSpPr>
            <a:stCxn id="137" idx="2"/>
            <a:endCxn id="141" idx="0"/>
          </p:cNvCxnSpPr>
          <p:nvPr/>
        </p:nvCxnSpPr>
        <p:spPr>
          <a:xfrm flipH="1">
            <a:off x="3389438" y="2951624"/>
            <a:ext cx="2976" cy="610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98" descr="Untitled-1"/>
          <p:cNvPicPr>
            <a:picLocks noChangeAspect="1" noChangeArrowheads="1"/>
          </p:cNvPicPr>
          <p:nvPr/>
        </p:nvPicPr>
        <p:blipFill>
          <a:blip r:embed="rId2" cstate="print"/>
          <a:srcRect l="6435" t="57831" r="80429" b="11647"/>
          <a:stretch>
            <a:fillRect/>
          </a:stretch>
        </p:blipFill>
        <p:spPr bwMode="auto">
          <a:xfrm>
            <a:off x="5148065" y="2378264"/>
            <a:ext cx="665163" cy="590550"/>
          </a:xfrm>
          <a:prstGeom prst="rect">
            <a:avLst/>
          </a:prstGeom>
          <a:noFill/>
        </p:spPr>
      </p:pic>
      <p:sp>
        <p:nvSpPr>
          <p:cNvPr id="57" name="Oval 132"/>
          <p:cNvSpPr>
            <a:spLocks noChangeArrowheads="1"/>
          </p:cNvSpPr>
          <p:nvPr/>
        </p:nvSpPr>
        <p:spPr bwMode="auto">
          <a:xfrm>
            <a:off x="5476835" y="3549268"/>
            <a:ext cx="107950" cy="107950"/>
          </a:xfrm>
          <a:prstGeom prst="ellipse">
            <a:avLst/>
          </a:prstGeom>
          <a:solidFill>
            <a:srgbClr val="80808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+mn-ea"/>
            </a:endParaRPr>
          </a:p>
        </p:txBody>
      </p:sp>
      <p:cxnSp>
        <p:nvCxnSpPr>
          <p:cNvPr id="58" name="직선 연결선 57"/>
          <p:cNvCxnSpPr>
            <a:stCxn id="56" idx="2"/>
          </p:cNvCxnSpPr>
          <p:nvPr/>
        </p:nvCxnSpPr>
        <p:spPr>
          <a:xfrm>
            <a:off x="5480647" y="2968814"/>
            <a:ext cx="9425" cy="5804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98" descr="Untitled-1"/>
          <p:cNvPicPr>
            <a:picLocks noChangeAspect="1" noChangeArrowheads="1"/>
          </p:cNvPicPr>
          <p:nvPr/>
        </p:nvPicPr>
        <p:blipFill>
          <a:blip r:embed="rId2" cstate="print"/>
          <a:srcRect l="6435" t="57831" r="80429" b="11647"/>
          <a:stretch>
            <a:fillRect/>
          </a:stretch>
        </p:blipFill>
        <p:spPr bwMode="auto">
          <a:xfrm>
            <a:off x="7164288" y="2361074"/>
            <a:ext cx="665163" cy="590550"/>
          </a:xfrm>
          <a:prstGeom prst="rect">
            <a:avLst/>
          </a:prstGeom>
          <a:noFill/>
        </p:spPr>
      </p:pic>
      <p:sp>
        <p:nvSpPr>
          <p:cNvPr id="62" name="Oval 132"/>
          <p:cNvSpPr>
            <a:spLocks noChangeArrowheads="1"/>
          </p:cNvSpPr>
          <p:nvPr/>
        </p:nvSpPr>
        <p:spPr bwMode="auto">
          <a:xfrm>
            <a:off x="7452320" y="3549268"/>
            <a:ext cx="107950" cy="107950"/>
          </a:xfrm>
          <a:prstGeom prst="ellipse">
            <a:avLst/>
          </a:prstGeom>
          <a:solidFill>
            <a:srgbClr val="80808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+mn-ea"/>
            </a:endParaRPr>
          </a:p>
        </p:txBody>
      </p:sp>
      <p:cxnSp>
        <p:nvCxnSpPr>
          <p:cNvPr id="63" name="직선 연결선 62"/>
          <p:cNvCxnSpPr>
            <a:stCxn id="61" idx="2"/>
            <a:endCxn id="62" idx="0"/>
          </p:cNvCxnSpPr>
          <p:nvPr/>
        </p:nvCxnSpPr>
        <p:spPr>
          <a:xfrm>
            <a:off x="7496870" y="2951624"/>
            <a:ext cx="9425" cy="5976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/>
          <p:cNvCxnSpPr/>
          <p:nvPr/>
        </p:nvCxnSpPr>
        <p:spPr>
          <a:xfrm>
            <a:off x="5508104" y="1640994"/>
            <a:ext cx="1" cy="760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/>
          <p:nvPr/>
        </p:nvCxnSpPr>
        <p:spPr>
          <a:xfrm>
            <a:off x="7524328" y="1640994"/>
            <a:ext cx="0" cy="760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 Box 117"/>
          <p:cNvSpPr txBox="1">
            <a:spLocks noChangeArrowheads="1"/>
          </p:cNvSpPr>
          <p:nvPr/>
        </p:nvSpPr>
        <p:spPr bwMode="auto">
          <a:xfrm>
            <a:off x="2932482" y="5797713"/>
            <a:ext cx="888778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000" b="1" dirty="0" smtClean="0">
                <a:latin typeface="+mn-ea"/>
              </a:rPr>
              <a:t>DB</a:t>
            </a:r>
            <a:endParaRPr lang="en-US" altLang="ko-KR" sz="1000" b="1" dirty="0">
              <a:latin typeface="+mn-ea"/>
            </a:endParaRPr>
          </a:p>
        </p:txBody>
      </p:sp>
      <p:sp>
        <p:nvSpPr>
          <p:cNvPr id="82" name="Oval 132"/>
          <p:cNvSpPr>
            <a:spLocks noChangeArrowheads="1"/>
          </p:cNvSpPr>
          <p:nvPr/>
        </p:nvSpPr>
        <p:spPr bwMode="auto">
          <a:xfrm>
            <a:off x="4444650" y="3701668"/>
            <a:ext cx="107950" cy="107950"/>
          </a:xfrm>
          <a:prstGeom prst="ellipse">
            <a:avLst/>
          </a:prstGeom>
          <a:solidFill>
            <a:srgbClr val="80808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+mn-ea"/>
            </a:endParaRPr>
          </a:p>
        </p:txBody>
      </p:sp>
      <p:cxnSp>
        <p:nvCxnSpPr>
          <p:cNvPr id="83" name="AutoShape 120"/>
          <p:cNvCxnSpPr>
            <a:cxnSpLocks noChangeShapeType="1"/>
          </p:cNvCxnSpPr>
          <p:nvPr/>
        </p:nvCxnSpPr>
        <p:spPr bwMode="auto">
          <a:xfrm rot="5400000">
            <a:off x="3335226" y="3852097"/>
            <a:ext cx="1205879" cy="1120921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52" name="Text Box 103"/>
          <p:cNvSpPr txBox="1">
            <a:spLocks noChangeArrowheads="1"/>
          </p:cNvSpPr>
          <p:nvPr/>
        </p:nvSpPr>
        <p:spPr bwMode="auto">
          <a:xfrm>
            <a:off x="395536" y="1383160"/>
            <a:ext cx="1923604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000" b="1" dirty="0" smtClean="0">
                <a:latin typeface="+mn-ea"/>
              </a:rPr>
              <a:t>https://service2.officesafer.com</a:t>
            </a:r>
            <a:endParaRPr lang="en-US" altLang="ko-KR" sz="1000" b="1" dirty="0">
              <a:latin typeface="+mn-ea"/>
            </a:endParaRPr>
          </a:p>
        </p:txBody>
      </p:sp>
      <p:sp>
        <p:nvSpPr>
          <p:cNvPr id="53" name="Text Box 103"/>
          <p:cNvSpPr txBox="1">
            <a:spLocks noChangeArrowheads="1"/>
          </p:cNvSpPr>
          <p:nvPr/>
        </p:nvSpPr>
        <p:spPr bwMode="auto">
          <a:xfrm>
            <a:off x="2555776" y="1393032"/>
            <a:ext cx="1721625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000" b="1" dirty="0" smtClean="0">
                <a:latin typeface="+mn-ea"/>
              </a:rPr>
              <a:t>ftp://update.officesafer.com</a:t>
            </a:r>
            <a:endParaRPr lang="en-US" altLang="ko-KR" sz="1000" b="1" dirty="0">
              <a:latin typeface="+mn-ea"/>
            </a:endParaRPr>
          </a:p>
        </p:txBody>
      </p:sp>
      <p:sp>
        <p:nvSpPr>
          <p:cNvPr id="54" name="Text Box 103"/>
          <p:cNvSpPr txBox="1">
            <a:spLocks noChangeArrowheads="1"/>
          </p:cNvSpPr>
          <p:nvPr/>
        </p:nvSpPr>
        <p:spPr bwMode="auto">
          <a:xfrm>
            <a:off x="4788024" y="1402904"/>
            <a:ext cx="1814599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000" b="1" dirty="0" smtClean="0">
                <a:latin typeface="+mn-ea"/>
              </a:rPr>
              <a:t>https://www2.officesafer.com</a:t>
            </a:r>
            <a:endParaRPr lang="en-US" altLang="ko-KR" sz="1000" b="1" dirty="0">
              <a:latin typeface="+mn-ea"/>
            </a:endParaRPr>
          </a:p>
        </p:txBody>
      </p:sp>
      <p:sp>
        <p:nvSpPr>
          <p:cNvPr id="60" name="Text Box 103"/>
          <p:cNvSpPr txBox="1">
            <a:spLocks noChangeArrowheads="1"/>
          </p:cNvSpPr>
          <p:nvPr/>
        </p:nvSpPr>
        <p:spPr bwMode="auto">
          <a:xfrm>
            <a:off x="6660232" y="1402904"/>
            <a:ext cx="1888337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000" b="1" dirty="0" smtClean="0">
                <a:latin typeface="+mn-ea"/>
              </a:rPr>
              <a:t>https://admin2.officesafer.com</a:t>
            </a:r>
            <a:endParaRPr lang="en-US" altLang="ko-KR" sz="1000" b="1" dirty="0">
              <a:latin typeface="+mn-ea"/>
            </a:endParaRPr>
          </a:p>
        </p:txBody>
      </p:sp>
      <p:cxnSp>
        <p:nvCxnSpPr>
          <p:cNvPr id="70" name="직선 연결선 69"/>
          <p:cNvCxnSpPr/>
          <p:nvPr/>
        </p:nvCxnSpPr>
        <p:spPr>
          <a:xfrm>
            <a:off x="3419871" y="1640994"/>
            <a:ext cx="1" cy="760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98" descr="Untitled-1"/>
          <p:cNvPicPr>
            <a:picLocks noChangeAspect="1" noChangeArrowheads="1"/>
          </p:cNvPicPr>
          <p:nvPr/>
        </p:nvPicPr>
        <p:blipFill>
          <a:blip r:embed="rId2" cstate="print"/>
          <a:srcRect l="6435" t="57831" r="80429" b="11647"/>
          <a:stretch>
            <a:fillRect/>
          </a:stretch>
        </p:blipFill>
        <p:spPr bwMode="auto">
          <a:xfrm>
            <a:off x="3004490" y="5097378"/>
            <a:ext cx="665163" cy="590550"/>
          </a:xfrm>
          <a:prstGeom prst="rect">
            <a:avLst/>
          </a:prstGeom>
          <a:noFill/>
        </p:spPr>
      </p:pic>
      <p:sp>
        <p:nvSpPr>
          <p:cNvPr id="88" name="Rectangle 99"/>
          <p:cNvSpPr>
            <a:spLocks noChangeArrowheads="1"/>
          </p:cNvSpPr>
          <p:nvPr/>
        </p:nvSpPr>
        <p:spPr bwMode="auto">
          <a:xfrm>
            <a:off x="395536" y="1042864"/>
            <a:ext cx="1008112" cy="216024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1000" dirty="0" smtClean="0">
                <a:solidFill>
                  <a:srgbClr val="FF0000"/>
                </a:solidFill>
                <a:latin typeface="+mn-ea"/>
              </a:rPr>
              <a:t>SSL - </a:t>
            </a:r>
            <a:r>
              <a:rPr lang="en-US" altLang="ko-KR" sz="1000" dirty="0" err="1" smtClean="0">
                <a:solidFill>
                  <a:srgbClr val="FF0000"/>
                </a:solidFill>
                <a:latin typeface="+mn-ea"/>
              </a:rPr>
              <a:t>comodo</a:t>
            </a:r>
            <a:endParaRPr lang="ko-KR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1" name="Rectangle 99"/>
          <p:cNvSpPr>
            <a:spLocks noChangeArrowheads="1"/>
          </p:cNvSpPr>
          <p:nvPr/>
        </p:nvSpPr>
        <p:spPr bwMode="auto">
          <a:xfrm>
            <a:off x="1403648" y="2001034"/>
            <a:ext cx="1008112" cy="36004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sz="1000" b="1" dirty="0" err="1" smtClean="0">
                <a:solidFill>
                  <a:srgbClr val="FF0000"/>
                </a:solidFill>
                <a:latin typeface="+mn-ea"/>
              </a:rPr>
              <a:t>듀얼형</a:t>
            </a:r>
            <a:r>
              <a:rPr lang="ko-KR" altLang="en-US" sz="1000" b="1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1000" b="1" dirty="0" smtClean="0">
                <a:solidFill>
                  <a:srgbClr val="FF0000"/>
                </a:solidFill>
                <a:latin typeface="+mn-ea"/>
              </a:rPr>
              <a:t>PLUS</a:t>
            </a:r>
          </a:p>
          <a:p>
            <a:r>
              <a:rPr lang="en-US" altLang="ko-KR" sz="1000" dirty="0" smtClean="0">
                <a:solidFill>
                  <a:srgbClr val="FF0000"/>
                </a:solidFill>
                <a:latin typeface="+mn-ea"/>
              </a:rPr>
              <a:t>2CPU 2G 100G</a:t>
            </a:r>
          </a:p>
        </p:txBody>
      </p:sp>
      <p:sp>
        <p:nvSpPr>
          <p:cNvPr id="92" name="Rectangle 99"/>
          <p:cNvSpPr>
            <a:spLocks noChangeArrowheads="1"/>
          </p:cNvSpPr>
          <p:nvPr/>
        </p:nvSpPr>
        <p:spPr bwMode="auto">
          <a:xfrm>
            <a:off x="3491880" y="2001034"/>
            <a:ext cx="1008112" cy="36004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sz="1000" b="1" dirty="0" err="1" smtClean="0">
                <a:solidFill>
                  <a:srgbClr val="FF0000"/>
                </a:solidFill>
                <a:latin typeface="+mn-ea"/>
              </a:rPr>
              <a:t>듀얼형</a:t>
            </a:r>
            <a:endParaRPr lang="en-US" altLang="ko-KR" sz="10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en-US" altLang="ko-KR" sz="1000" dirty="0" smtClean="0">
                <a:solidFill>
                  <a:srgbClr val="FF0000"/>
                </a:solidFill>
                <a:latin typeface="+mn-ea"/>
              </a:rPr>
              <a:t>2CPU 2G 100G</a:t>
            </a:r>
          </a:p>
        </p:txBody>
      </p:sp>
      <p:sp>
        <p:nvSpPr>
          <p:cNvPr id="93" name="Rectangle 99"/>
          <p:cNvSpPr>
            <a:spLocks noChangeArrowheads="1"/>
          </p:cNvSpPr>
          <p:nvPr/>
        </p:nvSpPr>
        <p:spPr bwMode="auto">
          <a:xfrm>
            <a:off x="5580112" y="2001034"/>
            <a:ext cx="1008112" cy="36004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sz="1000" b="1" dirty="0" err="1" smtClean="0">
                <a:solidFill>
                  <a:srgbClr val="FF0000"/>
                </a:solidFill>
                <a:latin typeface="+mn-ea"/>
              </a:rPr>
              <a:t>듀얼형</a:t>
            </a:r>
            <a:r>
              <a:rPr lang="ko-KR" altLang="en-US" sz="1000" b="1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1000" b="1" dirty="0" smtClean="0">
                <a:solidFill>
                  <a:srgbClr val="FF0000"/>
                </a:solidFill>
                <a:latin typeface="+mn-ea"/>
              </a:rPr>
              <a:t>PLUS</a:t>
            </a:r>
          </a:p>
          <a:p>
            <a:r>
              <a:rPr lang="en-US" altLang="ko-KR" sz="1000" dirty="0" smtClean="0">
                <a:solidFill>
                  <a:srgbClr val="FF0000"/>
                </a:solidFill>
                <a:latin typeface="+mn-ea"/>
              </a:rPr>
              <a:t>2CPU 2G 100G</a:t>
            </a:r>
            <a:endParaRPr lang="ko-KR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4" name="Rectangle 99"/>
          <p:cNvSpPr>
            <a:spLocks noChangeArrowheads="1"/>
          </p:cNvSpPr>
          <p:nvPr/>
        </p:nvSpPr>
        <p:spPr bwMode="auto">
          <a:xfrm>
            <a:off x="7596336" y="2001034"/>
            <a:ext cx="1008112" cy="36004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sz="1000" b="1" dirty="0" err="1" smtClean="0">
                <a:solidFill>
                  <a:srgbClr val="FF0000"/>
                </a:solidFill>
                <a:latin typeface="+mn-ea"/>
              </a:rPr>
              <a:t>듀얼형</a:t>
            </a:r>
            <a:endParaRPr lang="en-US" altLang="ko-KR" sz="10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en-US" altLang="ko-KR" sz="1000" dirty="0" smtClean="0">
                <a:solidFill>
                  <a:srgbClr val="FF0000"/>
                </a:solidFill>
                <a:latin typeface="+mn-ea"/>
              </a:rPr>
              <a:t>2CPU 2G 100G</a:t>
            </a:r>
            <a:endParaRPr lang="ko-KR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5" name="Rectangle 99"/>
          <p:cNvSpPr>
            <a:spLocks noChangeArrowheads="1"/>
          </p:cNvSpPr>
          <p:nvPr/>
        </p:nvSpPr>
        <p:spPr bwMode="auto">
          <a:xfrm>
            <a:off x="3436538" y="4737338"/>
            <a:ext cx="1224136" cy="36004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sz="1000" b="1" dirty="0" err="1" smtClean="0">
                <a:solidFill>
                  <a:srgbClr val="FF0000"/>
                </a:solidFill>
                <a:latin typeface="+mn-ea"/>
              </a:rPr>
              <a:t>옥타형</a:t>
            </a:r>
            <a:r>
              <a:rPr lang="ko-KR" altLang="en-US" sz="1000" b="1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1000" b="1" dirty="0" smtClean="0">
                <a:solidFill>
                  <a:srgbClr val="FF0000"/>
                </a:solidFill>
                <a:latin typeface="+mn-ea"/>
              </a:rPr>
              <a:t>PLUS</a:t>
            </a:r>
          </a:p>
          <a:p>
            <a:r>
              <a:rPr lang="en-US" altLang="ko-KR" sz="1000" dirty="0" smtClean="0">
                <a:solidFill>
                  <a:srgbClr val="FF0000"/>
                </a:solidFill>
                <a:latin typeface="+mn-ea"/>
              </a:rPr>
              <a:t>4CPU 4G 100G</a:t>
            </a:r>
            <a:endParaRPr lang="ko-KR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7" name="Rectangle 7"/>
          <p:cNvSpPr>
            <a:spLocks noChangeArrowheads="1"/>
          </p:cNvSpPr>
          <p:nvPr/>
        </p:nvSpPr>
        <p:spPr bwMode="auto">
          <a:xfrm>
            <a:off x="1691680" y="2505090"/>
            <a:ext cx="1008112" cy="1080120"/>
          </a:xfrm>
          <a:prstGeom prst="rect">
            <a:avLst/>
          </a:prstGeom>
          <a:gradFill rotWithShape="0">
            <a:gsLst>
              <a:gs pos="0">
                <a:srgbClr val="C8E3FF"/>
              </a:gs>
              <a:gs pos="100000">
                <a:srgbClr val="99CCFF"/>
              </a:gs>
            </a:gsLst>
            <a:lin ang="5400000" scaled="1"/>
          </a:gra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54000" rIns="54000"/>
          <a:lstStyle/>
          <a:p>
            <a:pPr algn="l"/>
            <a:endParaRPr lang="ko-KR" altLang="en-US">
              <a:latin typeface="+mn-ea"/>
            </a:endParaRPr>
          </a:p>
        </p:txBody>
      </p:sp>
      <p:sp>
        <p:nvSpPr>
          <p:cNvPr id="99" name="Rectangle 9"/>
          <p:cNvSpPr>
            <a:spLocks noChangeArrowheads="1"/>
          </p:cNvSpPr>
          <p:nvPr/>
        </p:nvSpPr>
        <p:spPr bwMode="auto">
          <a:xfrm>
            <a:off x="1729779" y="2781930"/>
            <a:ext cx="898005" cy="227216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Apache v2.0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00" name="Rectangle 10"/>
          <p:cNvSpPr>
            <a:spLocks noChangeArrowheads="1"/>
          </p:cNvSpPr>
          <p:nvPr/>
        </p:nvSpPr>
        <p:spPr bwMode="auto">
          <a:xfrm>
            <a:off x="1726849" y="3225170"/>
            <a:ext cx="900935" cy="1440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Java v1.6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01" name="Rectangle 11"/>
          <p:cNvSpPr>
            <a:spLocks noChangeArrowheads="1"/>
          </p:cNvSpPr>
          <p:nvPr/>
        </p:nvSpPr>
        <p:spPr bwMode="auto">
          <a:xfrm>
            <a:off x="1726849" y="3009146"/>
            <a:ext cx="900935" cy="216024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Tomcat v6.0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03" name="Rectangle 9"/>
          <p:cNvSpPr>
            <a:spLocks noChangeArrowheads="1"/>
          </p:cNvSpPr>
          <p:nvPr/>
        </p:nvSpPr>
        <p:spPr bwMode="auto">
          <a:xfrm>
            <a:off x="1733207" y="2554382"/>
            <a:ext cx="894577" cy="2387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ITCMS Server</a:t>
            </a:r>
          </a:p>
        </p:txBody>
      </p:sp>
      <p:sp>
        <p:nvSpPr>
          <p:cNvPr id="104" name="Rectangle 10"/>
          <p:cNvSpPr>
            <a:spLocks noChangeArrowheads="1"/>
          </p:cNvSpPr>
          <p:nvPr/>
        </p:nvSpPr>
        <p:spPr bwMode="auto">
          <a:xfrm>
            <a:off x="1726849" y="3369186"/>
            <a:ext cx="900935" cy="1440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Cent OS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05" name="Rectangle 7"/>
          <p:cNvSpPr>
            <a:spLocks noChangeArrowheads="1"/>
          </p:cNvSpPr>
          <p:nvPr/>
        </p:nvSpPr>
        <p:spPr bwMode="auto">
          <a:xfrm>
            <a:off x="3652562" y="5313402"/>
            <a:ext cx="1008112" cy="432048"/>
          </a:xfrm>
          <a:prstGeom prst="rect">
            <a:avLst/>
          </a:prstGeom>
          <a:gradFill rotWithShape="0">
            <a:gsLst>
              <a:gs pos="0">
                <a:srgbClr val="C8E3FF"/>
              </a:gs>
              <a:gs pos="100000">
                <a:srgbClr val="99CCFF"/>
              </a:gs>
            </a:gsLst>
            <a:lin ang="5400000" scaled="1"/>
          </a:gra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54000" rIns="54000"/>
          <a:lstStyle/>
          <a:p>
            <a:pPr algn="l"/>
            <a:endParaRPr lang="ko-KR" altLang="en-US">
              <a:latin typeface="+mn-ea"/>
            </a:endParaRPr>
          </a:p>
        </p:txBody>
      </p:sp>
      <p:sp>
        <p:nvSpPr>
          <p:cNvPr id="107" name="Rectangle 10"/>
          <p:cNvSpPr>
            <a:spLocks noChangeArrowheads="1"/>
          </p:cNvSpPr>
          <p:nvPr/>
        </p:nvSpPr>
        <p:spPr bwMode="auto">
          <a:xfrm>
            <a:off x="3687731" y="5385410"/>
            <a:ext cx="900935" cy="1440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err="1" smtClean="0">
                <a:latin typeface="+mn-ea"/>
              </a:rPr>
              <a:t>Mysql</a:t>
            </a:r>
            <a:r>
              <a:rPr lang="en-US" altLang="ko-KR" sz="1000" dirty="0" smtClean="0">
                <a:latin typeface="+mn-ea"/>
              </a:rPr>
              <a:t> 5.5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10" name="Rectangle 10"/>
          <p:cNvSpPr>
            <a:spLocks noChangeArrowheads="1"/>
          </p:cNvSpPr>
          <p:nvPr/>
        </p:nvSpPr>
        <p:spPr bwMode="auto">
          <a:xfrm>
            <a:off x="3687731" y="5529426"/>
            <a:ext cx="900935" cy="1440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Cent OS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18" name="Rectangle 7"/>
          <p:cNvSpPr>
            <a:spLocks noChangeArrowheads="1"/>
          </p:cNvSpPr>
          <p:nvPr/>
        </p:nvSpPr>
        <p:spPr bwMode="auto">
          <a:xfrm>
            <a:off x="5796136" y="2505090"/>
            <a:ext cx="1008112" cy="1080120"/>
          </a:xfrm>
          <a:prstGeom prst="rect">
            <a:avLst/>
          </a:prstGeom>
          <a:gradFill rotWithShape="0">
            <a:gsLst>
              <a:gs pos="0">
                <a:srgbClr val="C8E3FF"/>
              </a:gs>
              <a:gs pos="100000">
                <a:srgbClr val="99CCFF"/>
              </a:gs>
            </a:gsLst>
            <a:lin ang="5400000" scaled="1"/>
          </a:gra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54000" rIns="54000"/>
          <a:lstStyle/>
          <a:p>
            <a:pPr algn="l"/>
            <a:endParaRPr lang="ko-KR" altLang="en-US">
              <a:latin typeface="+mn-ea"/>
            </a:endParaRPr>
          </a:p>
        </p:txBody>
      </p:sp>
      <p:sp>
        <p:nvSpPr>
          <p:cNvPr id="120" name="Rectangle 9"/>
          <p:cNvSpPr>
            <a:spLocks noChangeArrowheads="1"/>
          </p:cNvSpPr>
          <p:nvPr/>
        </p:nvSpPr>
        <p:spPr bwMode="auto">
          <a:xfrm>
            <a:off x="5834235" y="2781930"/>
            <a:ext cx="898005" cy="227216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Apache v2.0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21" name="Rectangle 10"/>
          <p:cNvSpPr>
            <a:spLocks noChangeArrowheads="1"/>
          </p:cNvSpPr>
          <p:nvPr/>
        </p:nvSpPr>
        <p:spPr bwMode="auto">
          <a:xfrm>
            <a:off x="5831305" y="3225170"/>
            <a:ext cx="900935" cy="1440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Java v1.6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24" name="Rectangle 11"/>
          <p:cNvSpPr>
            <a:spLocks noChangeArrowheads="1"/>
          </p:cNvSpPr>
          <p:nvPr/>
        </p:nvSpPr>
        <p:spPr bwMode="auto">
          <a:xfrm>
            <a:off x="5831305" y="3009146"/>
            <a:ext cx="900935" cy="216024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Tomcat v6.0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26" name="Rectangle 9"/>
          <p:cNvSpPr>
            <a:spLocks noChangeArrowheads="1"/>
          </p:cNvSpPr>
          <p:nvPr/>
        </p:nvSpPr>
        <p:spPr bwMode="auto">
          <a:xfrm>
            <a:off x="5837663" y="2554382"/>
            <a:ext cx="894577" cy="2387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ITCMS Server</a:t>
            </a:r>
          </a:p>
        </p:txBody>
      </p:sp>
      <p:sp>
        <p:nvSpPr>
          <p:cNvPr id="128" name="Rectangle 10"/>
          <p:cNvSpPr>
            <a:spLocks noChangeArrowheads="1"/>
          </p:cNvSpPr>
          <p:nvPr/>
        </p:nvSpPr>
        <p:spPr bwMode="auto">
          <a:xfrm>
            <a:off x="5831305" y="3369186"/>
            <a:ext cx="900935" cy="1440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Cent OS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30" name="Rectangle 7"/>
          <p:cNvSpPr>
            <a:spLocks noChangeArrowheads="1"/>
          </p:cNvSpPr>
          <p:nvPr/>
        </p:nvSpPr>
        <p:spPr bwMode="auto">
          <a:xfrm>
            <a:off x="3707904" y="2505090"/>
            <a:ext cx="1008112" cy="432048"/>
          </a:xfrm>
          <a:prstGeom prst="rect">
            <a:avLst/>
          </a:prstGeom>
          <a:gradFill rotWithShape="0">
            <a:gsLst>
              <a:gs pos="0">
                <a:srgbClr val="C8E3FF"/>
              </a:gs>
              <a:gs pos="100000">
                <a:srgbClr val="99CCFF"/>
              </a:gs>
            </a:gsLst>
            <a:lin ang="5400000" scaled="1"/>
          </a:gra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54000" rIns="54000"/>
          <a:lstStyle/>
          <a:p>
            <a:pPr algn="l"/>
            <a:endParaRPr lang="ko-KR" altLang="en-US">
              <a:latin typeface="+mn-ea"/>
            </a:endParaRPr>
          </a:p>
        </p:txBody>
      </p:sp>
      <p:sp>
        <p:nvSpPr>
          <p:cNvPr id="132" name="Rectangle 10"/>
          <p:cNvSpPr>
            <a:spLocks noChangeArrowheads="1"/>
          </p:cNvSpPr>
          <p:nvPr/>
        </p:nvSpPr>
        <p:spPr bwMode="auto">
          <a:xfrm>
            <a:off x="3743073" y="2577098"/>
            <a:ext cx="900935" cy="1440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ftp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38" name="Rectangle 10"/>
          <p:cNvSpPr>
            <a:spLocks noChangeArrowheads="1"/>
          </p:cNvSpPr>
          <p:nvPr/>
        </p:nvSpPr>
        <p:spPr bwMode="auto">
          <a:xfrm>
            <a:off x="3743073" y="2721114"/>
            <a:ext cx="900935" cy="1440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Cent OS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39" name="Rectangle 7"/>
          <p:cNvSpPr>
            <a:spLocks noChangeArrowheads="1"/>
          </p:cNvSpPr>
          <p:nvPr/>
        </p:nvSpPr>
        <p:spPr bwMode="auto">
          <a:xfrm>
            <a:off x="7812360" y="2433082"/>
            <a:ext cx="1008112" cy="1224136"/>
          </a:xfrm>
          <a:prstGeom prst="rect">
            <a:avLst/>
          </a:prstGeom>
          <a:gradFill rotWithShape="0">
            <a:gsLst>
              <a:gs pos="0">
                <a:srgbClr val="C8E3FF"/>
              </a:gs>
              <a:gs pos="100000">
                <a:srgbClr val="99CCFF"/>
              </a:gs>
            </a:gsLst>
            <a:lin ang="5400000" scaled="1"/>
          </a:gra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54000" rIns="54000"/>
          <a:lstStyle/>
          <a:p>
            <a:pPr algn="l"/>
            <a:endParaRPr lang="ko-KR" altLang="en-US">
              <a:latin typeface="+mn-ea"/>
            </a:endParaRPr>
          </a:p>
        </p:txBody>
      </p:sp>
      <p:sp>
        <p:nvSpPr>
          <p:cNvPr id="140" name="Rectangle 9"/>
          <p:cNvSpPr>
            <a:spLocks noChangeArrowheads="1"/>
          </p:cNvSpPr>
          <p:nvPr/>
        </p:nvSpPr>
        <p:spPr bwMode="auto">
          <a:xfrm>
            <a:off x="7850459" y="2709922"/>
            <a:ext cx="898005" cy="227216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Apache v2.0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43" name="Rectangle 10"/>
          <p:cNvSpPr>
            <a:spLocks noChangeArrowheads="1"/>
          </p:cNvSpPr>
          <p:nvPr/>
        </p:nvSpPr>
        <p:spPr bwMode="auto">
          <a:xfrm>
            <a:off x="7847529" y="3153162"/>
            <a:ext cx="900935" cy="1440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Java v1.6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44" name="Rectangle 11"/>
          <p:cNvSpPr>
            <a:spLocks noChangeArrowheads="1"/>
          </p:cNvSpPr>
          <p:nvPr/>
        </p:nvSpPr>
        <p:spPr bwMode="auto">
          <a:xfrm>
            <a:off x="7847529" y="2937138"/>
            <a:ext cx="900935" cy="216024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Tomcat v6.0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45" name="Rectangle 9"/>
          <p:cNvSpPr>
            <a:spLocks noChangeArrowheads="1"/>
          </p:cNvSpPr>
          <p:nvPr/>
        </p:nvSpPr>
        <p:spPr bwMode="auto">
          <a:xfrm>
            <a:off x="7853887" y="2482374"/>
            <a:ext cx="894577" cy="2387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ITCMS Server</a:t>
            </a:r>
          </a:p>
        </p:txBody>
      </p:sp>
      <p:sp>
        <p:nvSpPr>
          <p:cNvPr id="146" name="Rectangle 10"/>
          <p:cNvSpPr>
            <a:spLocks noChangeArrowheads="1"/>
          </p:cNvSpPr>
          <p:nvPr/>
        </p:nvSpPr>
        <p:spPr bwMode="auto">
          <a:xfrm>
            <a:off x="7847529" y="3441194"/>
            <a:ext cx="900935" cy="1440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smtClean="0">
                <a:latin typeface="+mn-ea"/>
              </a:rPr>
              <a:t>Win 2008 </a:t>
            </a:r>
            <a:r>
              <a:rPr lang="en-US" altLang="ko-KR" sz="1000" dirty="0" err="1" smtClean="0">
                <a:latin typeface="+mn-ea"/>
              </a:rPr>
              <a:t>Svr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48" name="Text Box 103"/>
          <p:cNvSpPr txBox="1">
            <a:spLocks noChangeArrowheads="1"/>
          </p:cNvSpPr>
          <p:nvPr/>
        </p:nvSpPr>
        <p:spPr bwMode="auto">
          <a:xfrm>
            <a:off x="2915816" y="4727466"/>
            <a:ext cx="376706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000" b="1" dirty="0" smtClean="0">
                <a:latin typeface="+mn-ea"/>
              </a:rPr>
              <a:t>Active</a:t>
            </a:r>
            <a:endParaRPr lang="en-US" altLang="ko-KR" sz="1000" b="1" dirty="0">
              <a:latin typeface="+mn-ea"/>
            </a:endParaRPr>
          </a:p>
        </p:txBody>
      </p:sp>
      <p:sp>
        <p:nvSpPr>
          <p:cNvPr id="151" name="Rectangle 10"/>
          <p:cNvSpPr>
            <a:spLocks noChangeArrowheads="1"/>
          </p:cNvSpPr>
          <p:nvPr/>
        </p:nvSpPr>
        <p:spPr bwMode="auto">
          <a:xfrm>
            <a:off x="7847529" y="3297178"/>
            <a:ext cx="900935" cy="1440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1EBE7"/>
              </a:gs>
            </a:gsLst>
            <a:lin ang="5400000" scaled="1"/>
          </a:gradFill>
          <a:ln w="9525" algn="ctr">
            <a:solidFill>
              <a:srgbClr val="BAA1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01600" indent="-101600" eaLnBrk="0" latinLnBrk="0" hangingPunct="0">
              <a:spcBef>
                <a:spcPct val="20000"/>
              </a:spcBef>
              <a:buSzPct val="70000"/>
              <a:buFont typeface="굴림체" pitchFamily="49" charset="-127"/>
              <a:buNone/>
            </a:pPr>
            <a:r>
              <a:rPr lang="en-US" altLang="ko-KR" sz="1000" dirty="0" err="1" smtClean="0">
                <a:latin typeface="+mn-ea"/>
              </a:rPr>
              <a:t>Mysql</a:t>
            </a:r>
            <a:r>
              <a:rPr lang="en-US" altLang="ko-KR" sz="1000" dirty="0" smtClean="0">
                <a:latin typeface="+mn-ea"/>
              </a:rPr>
              <a:t> 5.5</a:t>
            </a:r>
            <a:endParaRPr lang="en-US" altLang="ko-KR" sz="1000" dirty="0">
              <a:latin typeface="+mn-ea"/>
            </a:endParaRPr>
          </a:p>
        </p:txBody>
      </p:sp>
      <p:sp>
        <p:nvSpPr>
          <p:cNvPr id="152" name="Rectangle 99"/>
          <p:cNvSpPr>
            <a:spLocks noChangeArrowheads="1"/>
          </p:cNvSpPr>
          <p:nvPr/>
        </p:nvSpPr>
        <p:spPr bwMode="auto">
          <a:xfrm>
            <a:off x="4788024" y="1114872"/>
            <a:ext cx="1008112" cy="216024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1000" dirty="0" smtClean="0">
                <a:solidFill>
                  <a:srgbClr val="FF0000"/>
                </a:solidFill>
                <a:latin typeface="+mn-ea"/>
              </a:rPr>
              <a:t>SSL - </a:t>
            </a:r>
            <a:r>
              <a:rPr lang="en-US" altLang="ko-KR" sz="1000" dirty="0" err="1" smtClean="0">
                <a:solidFill>
                  <a:srgbClr val="FF0000"/>
                </a:solidFill>
                <a:latin typeface="+mn-ea"/>
              </a:rPr>
              <a:t>thawte</a:t>
            </a:r>
            <a:endParaRPr lang="ko-KR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53" name="Rectangle 99"/>
          <p:cNvSpPr>
            <a:spLocks noChangeArrowheads="1"/>
          </p:cNvSpPr>
          <p:nvPr/>
        </p:nvSpPr>
        <p:spPr bwMode="auto">
          <a:xfrm>
            <a:off x="6660232" y="1114872"/>
            <a:ext cx="1008112" cy="216024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1000" dirty="0" smtClean="0">
                <a:solidFill>
                  <a:srgbClr val="FF0000"/>
                </a:solidFill>
                <a:latin typeface="+mn-ea"/>
              </a:rPr>
              <a:t>SSL - </a:t>
            </a:r>
            <a:r>
              <a:rPr lang="en-US" altLang="ko-KR" sz="1000" dirty="0" err="1" smtClean="0">
                <a:solidFill>
                  <a:srgbClr val="FF0000"/>
                </a:solidFill>
                <a:latin typeface="+mn-ea"/>
              </a:rPr>
              <a:t>comodo</a:t>
            </a:r>
            <a:endParaRPr lang="ko-KR" altLang="en-US" sz="1000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76" name="직선 연결선 75"/>
          <p:cNvCxnSpPr/>
          <p:nvPr/>
        </p:nvCxnSpPr>
        <p:spPr>
          <a:xfrm>
            <a:off x="1331639" y="1640994"/>
            <a:ext cx="1" cy="760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635896" y="5745450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altLang="ko-KR" sz="1000" b="1" dirty="0" smtClean="0">
                <a:solidFill>
                  <a:srgbClr val="C00000"/>
                </a:solidFill>
              </a:rPr>
              <a:t>RAID 10 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구성</a:t>
            </a:r>
            <a:endParaRPr lang="en-US" altLang="ko-KR" sz="1000" b="1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en-US" altLang="ko-KR" sz="1000" b="1" dirty="0" smtClean="0">
                <a:solidFill>
                  <a:srgbClr val="C00000"/>
                </a:solidFill>
              </a:rPr>
              <a:t>SSL 22</a:t>
            </a:r>
          </a:p>
          <a:p>
            <a:pPr>
              <a:buFontTx/>
              <a:buChar char="-"/>
            </a:pPr>
            <a:r>
              <a:rPr lang="en-US" altLang="ko-KR" sz="1000" b="1" dirty="0" smtClean="0">
                <a:solidFill>
                  <a:srgbClr val="C00000"/>
                </a:solidFill>
              </a:rPr>
              <a:t>MYSQL5.5 3306</a:t>
            </a:r>
          </a:p>
          <a:p>
            <a:r>
              <a:rPr lang="en-US" altLang="ko-KR" sz="1000" b="1" dirty="0" smtClean="0">
                <a:solidFill>
                  <a:srgbClr val="C00000"/>
                </a:solidFill>
              </a:rPr>
              <a:t>-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계정 </a:t>
            </a:r>
            <a:r>
              <a:rPr lang="en-US" altLang="ko-KR" sz="1000" b="1" dirty="0" err="1" smtClean="0">
                <a:solidFill>
                  <a:srgbClr val="C00000"/>
                </a:solidFill>
              </a:rPr>
              <a:t>mysql</a:t>
            </a:r>
            <a:endParaRPr lang="ko-KR" altLang="en-US" sz="1000" b="1" dirty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691680" y="3657218"/>
            <a:ext cx="10081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rgbClr val="C00000"/>
                </a:solidFill>
              </a:rPr>
              <a:t>-https 443</a:t>
            </a:r>
          </a:p>
          <a:p>
            <a:pPr>
              <a:buFontTx/>
              <a:buChar char="-"/>
            </a:pPr>
            <a:r>
              <a:rPr lang="en-US" altLang="ko-KR" sz="1000" b="1" dirty="0" smtClean="0">
                <a:solidFill>
                  <a:srgbClr val="C00000"/>
                </a:solidFill>
              </a:rPr>
              <a:t>SSL 22</a:t>
            </a:r>
          </a:p>
          <a:p>
            <a:pPr>
              <a:buFontTx/>
              <a:buChar char="-"/>
            </a:pPr>
            <a:r>
              <a:rPr lang="en-US" altLang="ko-KR" sz="1000" b="1" dirty="0" smtClean="0">
                <a:solidFill>
                  <a:srgbClr val="C00000"/>
                </a:solidFill>
              </a:rPr>
              <a:t>DNS 42</a:t>
            </a:r>
          </a:p>
          <a:p>
            <a:r>
              <a:rPr lang="en-US" altLang="ko-KR" sz="1000" b="1" dirty="0" smtClean="0">
                <a:solidFill>
                  <a:srgbClr val="C00000"/>
                </a:solidFill>
              </a:rPr>
              <a:t>-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계정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 tomcat</a:t>
            </a:r>
          </a:p>
          <a:p>
            <a:r>
              <a:rPr lang="en-US" altLang="ko-KR" sz="1000" b="1" dirty="0" smtClean="0">
                <a:solidFill>
                  <a:srgbClr val="C00000"/>
                </a:solidFill>
              </a:rPr>
              <a:t>        apache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868144" y="3657218"/>
            <a:ext cx="10081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rgbClr val="C00000"/>
                </a:solidFill>
              </a:rPr>
              <a:t>-https 443</a:t>
            </a:r>
          </a:p>
          <a:p>
            <a:pPr>
              <a:buFontTx/>
              <a:buChar char="-"/>
            </a:pPr>
            <a:r>
              <a:rPr lang="en-US" altLang="ko-KR" sz="1000" b="1" dirty="0" smtClean="0">
                <a:solidFill>
                  <a:srgbClr val="C00000"/>
                </a:solidFill>
              </a:rPr>
              <a:t>SSL 22</a:t>
            </a:r>
          </a:p>
          <a:p>
            <a:pPr>
              <a:buFontTx/>
              <a:buChar char="-"/>
            </a:pPr>
            <a:r>
              <a:rPr lang="en-US" altLang="ko-KR" sz="1000" b="1" dirty="0" smtClean="0">
                <a:solidFill>
                  <a:srgbClr val="C00000"/>
                </a:solidFill>
              </a:rPr>
              <a:t>DNS 42</a:t>
            </a:r>
          </a:p>
          <a:p>
            <a:r>
              <a:rPr lang="en-US" altLang="ko-KR" sz="1000" b="1" dirty="0" smtClean="0">
                <a:solidFill>
                  <a:srgbClr val="C00000"/>
                </a:solidFill>
              </a:rPr>
              <a:t>-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계정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 tomcat</a:t>
            </a:r>
          </a:p>
          <a:p>
            <a:r>
              <a:rPr lang="en-US" altLang="ko-KR" sz="1000" b="1" dirty="0" smtClean="0">
                <a:solidFill>
                  <a:srgbClr val="C00000"/>
                </a:solidFill>
              </a:rPr>
              <a:t>        apache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635896" y="2949332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rgbClr val="C00000"/>
                </a:solidFill>
              </a:rPr>
              <a:t>-ftp 8422</a:t>
            </a:r>
          </a:p>
          <a:p>
            <a:pPr>
              <a:buFontTx/>
              <a:buChar char="-"/>
            </a:pPr>
            <a:r>
              <a:rPr lang="en-US" altLang="ko-KR" sz="1000" b="1" dirty="0" smtClean="0">
                <a:solidFill>
                  <a:srgbClr val="C00000"/>
                </a:solidFill>
              </a:rPr>
              <a:t>SSL 22</a:t>
            </a:r>
          </a:p>
          <a:p>
            <a:pPr>
              <a:buFontTx/>
              <a:buChar char="-"/>
            </a:pPr>
            <a:r>
              <a:rPr lang="en-US" altLang="ko-KR" sz="1000" b="1" dirty="0" smtClean="0">
                <a:solidFill>
                  <a:srgbClr val="C00000"/>
                </a:solidFill>
              </a:rPr>
              <a:t>DNS 42</a:t>
            </a:r>
          </a:p>
          <a:p>
            <a:r>
              <a:rPr lang="en-US" altLang="ko-KR" sz="1000" b="1" dirty="0" smtClean="0">
                <a:solidFill>
                  <a:srgbClr val="C00000"/>
                </a:solidFill>
              </a:rPr>
              <a:t>-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계정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 update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884368" y="3657218"/>
            <a:ext cx="10081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rgbClr val="C00000"/>
                </a:solidFill>
              </a:rPr>
              <a:t>-https 443</a:t>
            </a:r>
          </a:p>
          <a:p>
            <a:r>
              <a:rPr lang="en-US" altLang="ko-KR" sz="1000" b="1" dirty="0" smtClean="0">
                <a:solidFill>
                  <a:srgbClr val="C00000"/>
                </a:solidFill>
              </a:rPr>
              <a:t>-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계정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 itcms1</a:t>
            </a:r>
          </a:p>
          <a:p>
            <a:r>
              <a:rPr lang="en-US" altLang="ko-KR" sz="1000" b="1" dirty="0" smtClean="0">
                <a:solidFill>
                  <a:srgbClr val="C00000"/>
                </a:solidFill>
              </a:rPr>
              <a:t>        itcms2</a:t>
            </a:r>
          </a:p>
        </p:txBody>
      </p:sp>
      <p:sp>
        <p:nvSpPr>
          <p:cNvPr id="78" name="Rectangle 99"/>
          <p:cNvSpPr>
            <a:spLocks noChangeArrowheads="1"/>
          </p:cNvSpPr>
          <p:nvPr/>
        </p:nvSpPr>
        <p:spPr bwMode="auto">
          <a:xfrm>
            <a:off x="1403648" y="1700808"/>
            <a:ext cx="504056" cy="216024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sz="1000" dirty="0" smtClean="0">
                <a:solidFill>
                  <a:srgbClr val="FF0000"/>
                </a:solidFill>
                <a:latin typeface="+mn-ea"/>
              </a:rPr>
              <a:t>공인</a:t>
            </a:r>
            <a:r>
              <a:rPr lang="en-US" altLang="ko-KR" sz="1000" dirty="0" smtClean="0">
                <a:solidFill>
                  <a:srgbClr val="FF0000"/>
                </a:solidFill>
                <a:latin typeface="+mn-ea"/>
              </a:rPr>
              <a:t>IP</a:t>
            </a:r>
            <a:endParaRPr lang="ko-KR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9" name="Rectangle 99"/>
          <p:cNvSpPr>
            <a:spLocks noChangeArrowheads="1"/>
          </p:cNvSpPr>
          <p:nvPr/>
        </p:nvSpPr>
        <p:spPr bwMode="auto">
          <a:xfrm>
            <a:off x="3491880" y="1700808"/>
            <a:ext cx="504056" cy="216024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sz="1000" dirty="0" smtClean="0">
                <a:solidFill>
                  <a:srgbClr val="FF0000"/>
                </a:solidFill>
                <a:latin typeface="+mn-ea"/>
              </a:rPr>
              <a:t>공인</a:t>
            </a:r>
            <a:r>
              <a:rPr lang="en-US" altLang="ko-KR" sz="1000" dirty="0" smtClean="0">
                <a:solidFill>
                  <a:srgbClr val="FF0000"/>
                </a:solidFill>
                <a:latin typeface="+mn-ea"/>
              </a:rPr>
              <a:t>IP</a:t>
            </a:r>
            <a:endParaRPr lang="ko-KR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0" name="Rectangle 99"/>
          <p:cNvSpPr>
            <a:spLocks noChangeArrowheads="1"/>
          </p:cNvSpPr>
          <p:nvPr/>
        </p:nvSpPr>
        <p:spPr bwMode="auto">
          <a:xfrm>
            <a:off x="5580112" y="1700808"/>
            <a:ext cx="504056" cy="216024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sz="1000" dirty="0" smtClean="0">
                <a:solidFill>
                  <a:srgbClr val="FF0000"/>
                </a:solidFill>
                <a:latin typeface="+mn-ea"/>
              </a:rPr>
              <a:t>공인</a:t>
            </a:r>
            <a:r>
              <a:rPr lang="en-US" altLang="ko-KR" sz="1000" dirty="0" smtClean="0">
                <a:solidFill>
                  <a:srgbClr val="FF0000"/>
                </a:solidFill>
                <a:latin typeface="+mn-ea"/>
              </a:rPr>
              <a:t>IP</a:t>
            </a:r>
            <a:endParaRPr lang="ko-KR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1" name="Rectangle 99"/>
          <p:cNvSpPr>
            <a:spLocks noChangeArrowheads="1"/>
          </p:cNvSpPr>
          <p:nvPr/>
        </p:nvSpPr>
        <p:spPr bwMode="auto">
          <a:xfrm>
            <a:off x="7596336" y="1700808"/>
            <a:ext cx="504056" cy="216024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sz="1000" dirty="0" smtClean="0">
                <a:solidFill>
                  <a:srgbClr val="FF0000"/>
                </a:solidFill>
                <a:latin typeface="+mn-ea"/>
              </a:rPr>
              <a:t>공인</a:t>
            </a:r>
            <a:r>
              <a:rPr lang="en-US" altLang="ko-KR" sz="1000" dirty="0" smtClean="0">
                <a:solidFill>
                  <a:srgbClr val="FF0000"/>
                </a:solidFill>
                <a:latin typeface="+mn-ea"/>
              </a:rPr>
              <a:t>IP</a:t>
            </a:r>
            <a:endParaRPr lang="ko-KR" altLang="en-US" sz="1000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340</Words>
  <Application>Microsoft Office PowerPoint</Application>
  <PresentationFormat>화면 슬라이드 쇼(4:3)</PresentationFormat>
  <Paragraphs>145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bgso</dc:creator>
  <cp:lastModifiedBy>bgso</cp:lastModifiedBy>
  <cp:revision>82</cp:revision>
  <dcterms:created xsi:type="dcterms:W3CDTF">2012-10-15T08:32:21Z</dcterms:created>
  <dcterms:modified xsi:type="dcterms:W3CDTF">2013-05-27T08:18:45Z</dcterms:modified>
</cp:coreProperties>
</file>